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6"/>
  </p:notesMasterIdLst>
  <p:sldIdLst>
    <p:sldId id="283" r:id="rId5"/>
    <p:sldId id="278" r:id="rId6"/>
    <p:sldId id="289" r:id="rId7"/>
    <p:sldId id="264" r:id="rId8"/>
    <p:sldId id="279" r:id="rId9"/>
    <p:sldId id="276" r:id="rId10"/>
    <p:sldId id="281" r:id="rId11"/>
    <p:sldId id="282" r:id="rId12"/>
    <p:sldId id="260" r:id="rId13"/>
    <p:sldId id="287" r:id="rId14"/>
    <p:sldId id="288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973B79D-A8CF-AF70-28C8-0DE269D2539F}" v="2" dt="2025-11-06T22:57:34.9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65"/>
    <p:restoredTop sz="94604"/>
  </p:normalViewPr>
  <p:slideViewPr>
    <p:cSldViewPr snapToGrid="0">
      <p:cViewPr>
        <p:scale>
          <a:sx n="146" d="100"/>
          <a:sy n="146" d="100"/>
        </p:scale>
        <p:origin x="880" y="-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40717B-60ED-A24E-B44E-C920B15FBC2D}" type="datetimeFigureOut">
              <a:rPr lang="en-US" smtClean="0"/>
              <a:t>1/24/2026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CCF7F0-400F-EF45-88F7-EBF88A017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757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49E8D7-59B6-7C13-9F40-846AC5DC96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857788-6322-3704-9B3D-0C2B56338D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FF4BC0-9350-6294-9971-D7D61437FE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E7BF10-5C4D-D52D-02FF-28748F6BCD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408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CCF7F0-400F-EF45-88F7-EBF88A017A4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302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1BCAE-C851-8244-8282-DB318CB2DE3A}" type="datetimeFigureOut">
              <a:rPr lang="en-US" smtClean="0"/>
              <a:t>1/24/2026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0E75F-D907-6A4E-B8F8-DE9A3E3F35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464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1BCAE-C851-8244-8282-DB318CB2DE3A}" type="datetimeFigureOut">
              <a:rPr lang="en-US" smtClean="0"/>
              <a:t>1/24/2026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0E75F-D907-6A4E-B8F8-DE9A3E3F35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497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1BCAE-C851-8244-8282-DB318CB2DE3A}" type="datetimeFigureOut">
              <a:rPr lang="en-US" smtClean="0"/>
              <a:t>1/24/2026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0E75F-D907-6A4E-B8F8-DE9A3E3F35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869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1BCAE-C851-8244-8282-DB318CB2DE3A}" type="datetimeFigureOut">
              <a:rPr lang="en-US" smtClean="0"/>
              <a:t>1/24/2026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0E75F-D907-6A4E-B8F8-DE9A3E3F35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505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1BCAE-C851-8244-8282-DB318CB2DE3A}" type="datetimeFigureOut">
              <a:rPr lang="en-US" smtClean="0"/>
              <a:t>1/24/2026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0E75F-D907-6A4E-B8F8-DE9A3E3F35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757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1BCAE-C851-8244-8282-DB318CB2DE3A}" type="datetimeFigureOut">
              <a:rPr lang="en-US" smtClean="0"/>
              <a:t>1/24/2026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0E75F-D907-6A4E-B8F8-DE9A3E3F35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13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1BCAE-C851-8244-8282-DB318CB2DE3A}" type="datetimeFigureOut">
              <a:rPr lang="en-US" smtClean="0"/>
              <a:t>1/24/2026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0E75F-D907-6A4E-B8F8-DE9A3E3F35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569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1BCAE-C851-8244-8282-DB318CB2DE3A}" type="datetimeFigureOut">
              <a:rPr lang="en-US" smtClean="0"/>
              <a:t>1/24/2026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0E75F-D907-6A4E-B8F8-DE9A3E3F35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335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1BCAE-C851-8244-8282-DB318CB2DE3A}" type="datetimeFigureOut">
              <a:rPr lang="en-US" smtClean="0"/>
              <a:t>1/24/2026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0E75F-D907-6A4E-B8F8-DE9A3E3F35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561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1BCAE-C851-8244-8282-DB318CB2DE3A}" type="datetimeFigureOut">
              <a:rPr lang="en-US" smtClean="0"/>
              <a:t>1/24/2026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0E75F-D907-6A4E-B8F8-DE9A3E3F35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384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1BCAE-C851-8244-8282-DB318CB2DE3A}" type="datetimeFigureOut">
              <a:rPr lang="en-US" smtClean="0"/>
              <a:t>1/24/2026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0E75F-D907-6A4E-B8F8-DE9A3E3F35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977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F1BCAE-C851-8244-8282-DB318CB2DE3A}" type="datetimeFigureOut">
              <a:rPr lang="en-US" smtClean="0"/>
              <a:t>1/24/2026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EE0E75F-D907-6A4E-B8F8-DE9A3E3F35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344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jp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jpg"/><Relationship Id="rId2" Type="http://schemas.openxmlformats.org/officeDocument/2006/relationships/image" Target="../media/image23.jpg"/><Relationship Id="rId16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11" Type="http://schemas.openxmlformats.org/officeDocument/2006/relationships/image" Target="../media/image32.jpg"/><Relationship Id="rId5" Type="http://schemas.openxmlformats.org/officeDocument/2006/relationships/image" Target="../media/image26.png"/><Relationship Id="rId15" Type="http://schemas.openxmlformats.org/officeDocument/2006/relationships/image" Target="../media/image36.jp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BC8F0D-56D1-9BF6-1119-E2E358DCA4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74D4F41-7895-9D18-4FC2-E42D01AE83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" y="5229326"/>
            <a:ext cx="9211298" cy="80597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AB200A3-4A8E-CC68-8F80-D8BC0D3B6B22}"/>
              </a:ext>
            </a:extLst>
          </p:cNvPr>
          <p:cNvSpPr/>
          <p:nvPr/>
        </p:nvSpPr>
        <p:spPr>
          <a:xfrm rot="10800000">
            <a:off x="-2" y="3155033"/>
            <a:ext cx="9144001" cy="2048934"/>
          </a:xfrm>
          <a:prstGeom prst="rect">
            <a:avLst/>
          </a:prstGeom>
          <a:gradFill flip="none" rotWithShape="1">
            <a:gsLst>
              <a:gs pos="0">
                <a:srgbClr val="F9A046">
                  <a:tint val="66000"/>
                  <a:satMod val="160000"/>
                </a:srgb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E48247-875D-4476-C2BF-63AADA62B9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270" y="5178398"/>
            <a:ext cx="764464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Session 4:Shades Beyond Clear: GEM Models of Rare Renal Cell Carcinomas</a:t>
            </a:r>
          </a:p>
        </p:txBody>
      </p:sp>
      <p:sp>
        <p:nvSpPr>
          <p:cNvPr id="13" name="TextBox 12" hidden="1">
            <a:extLst>
              <a:ext uri="{FF2B5EF4-FFF2-40B4-BE49-F238E27FC236}">
                <a16:creationId xmlns:a16="http://schemas.microsoft.com/office/drawing/2014/main" id="{AEC1CF4A-3F93-4C48-78ED-585D08F8D374}"/>
              </a:ext>
            </a:extLst>
          </p:cNvPr>
          <p:cNvSpPr txBox="1">
            <a:spLocks/>
          </p:cNvSpPr>
          <p:nvPr/>
        </p:nvSpPr>
        <p:spPr>
          <a:xfrm>
            <a:off x="3675529" y="5644660"/>
            <a:ext cx="179294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12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01F1D6-FD47-66A0-614B-152C485CF260}"/>
              </a:ext>
            </a:extLst>
          </p:cNvPr>
          <p:cNvSpPr txBox="1"/>
          <p:nvPr/>
        </p:nvSpPr>
        <p:spPr>
          <a:xfrm>
            <a:off x="3081437" y="2999159"/>
            <a:ext cx="2981137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Laura S. Schmidt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Urologic Oncology Branch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National Cancer Institute, NIH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5F5874-99FE-A13B-1BBA-EFEE405DD9E1}"/>
              </a:ext>
            </a:extLst>
          </p:cNvPr>
          <p:cNvSpPr txBox="1"/>
          <p:nvPr/>
        </p:nvSpPr>
        <p:spPr>
          <a:xfrm>
            <a:off x="692093" y="2240266"/>
            <a:ext cx="77598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TFE3 Xp11.2 translocation RCC mouse model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DF24CB-A8F6-435C-5FF7-AB47CC12E889}"/>
              </a:ext>
            </a:extLst>
          </p:cNvPr>
          <p:cNvSpPr txBox="1"/>
          <p:nvPr/>
        </p:nvSpPr>
        <p:spPr>
          <a:xfrm>
            <a:off x="7351059" y="4807885"/>
            <a:ext cx="1792941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 b="1" dirty="0">
                <a:latin typeface="Calibri"/>
                <a:ea typeface="ＭＳ Ｐゴシック"/>
                <a:cs typeface="Calibri"/>
              </a:rPr>
              <a:t>September 11-13, 2025</a:t>
            </a:r>
            <a:endParaRPr lang="en-US" sz="1200" dirty="0">
              <a:latin typeface="Calibri"/>
              <a:ea typeface="ＭＳ Ｐゴシック"/>
              <a:cs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BA45199-1BE6-B4A0-F457-BF11A9975E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5476" y="1140925"/>
            <a:ext cx="3433045" cy="4359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16587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23">
            <a:extLst>
              <a:ext uri="{FF2B5EF4-FFF2-40B4-BE49-F238E27FC236}">
                <a16:creationId xmlns:a16="http://schemas.microsoft.com/office/drawing/2014/main" id="{782D5140-5C2D-2019-8007-71B3CFAE4306}"/>
              </a:ext>
            </a:extLst>
          </p:cNvPr>
          <p:cNvSpPr/>
          <p:nvPr/>
        </p:nvSpPr>
        <p:spPr>
          <a:xfrm>
            <a:off x="3548763" y="3833347"/>
            <a:ext cx="1805939" cy="33655"/>
          </a:xfrm>
          <a:custGeom>
            <a:avLst/>
            <a:gdLst/>
            <a:ahLst/>
            <a:cxnLst/>
            <a:rect l="l" t="t" r="r" b="b"/>
            <a:pathLst>
              <a:path w="1805939" h="33654">
                <a:moveTo>
                  <a:pt x="0" y="0"/>
                </a:moveTo>
                <a:lnTo>
                  <a:pt x="1805556" y="0"/>
                </a:lnTo>
              </a:path>
              <a:path w="1805939" h="33654">
                <a:moveTo>
                  <a:pt x="230744" y="33301"/>
                </a:moveTo>
                <a:lnTo>
                  <a:pt x="230744" y="0"/>
                </a:lnTo>
              </a:path>
              <a:path w="1805939" h="33654">
                <a:moveTo>
                  <a:pt x="679433" y="33301"/>
                </a:moveTo>
                <a:lnTo>
                  <a:pt x="679433" y="0"/>
                </a:lnTo>
              </a:path>
              <a:path w="1805939" h="33654">
                <a:moveTo>
                  <a:pt x="1126066" y="33301"/>
                </a:moveTo>
                <a:lnTo>
                  <a:pt x="1126066" y="0"/>
                </a:lnTo>
              </a:path>
              <a:path w="1805939" h="33654">
                <a:moveTo>
                  <a:pt x="1574804" y="33301"/>
                </a:moveTo>
                <a:lnTo>
                  <a:pt x="1574804" y="0"/>
                </a:lnTo>
              </a:path>
            </a:pathLst>
          </a:custGeom>
          <a:ln w="12424">
            <a:solidFill>
              <a:srgbClr val="0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24">
            <a:extLst>
              <a:ext uri="{FF2B5EF4-FFF2-40B4-BE49-F238E27FC236}">
                <a16:creationId xmlns:a16="http://schemas.microsoft.com/office/drawing/2014/main" id="{16E004C3-5C87-C2E1-979A-6D4525CC0FD5}"/>
              </a:ext>
            </a:extLst>
          </p:cNvPr>
          <p:cNvSpPr txBox="1"/>
          <p:nvPr/>
        </p:nvSpPr>
        <p:spPr>
          <a:xfrm>
            <a:off x="3445457" y="3755596"/>
            <a:ext cx="76835" cy="1358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00" b="1" spc="-50" dirty="0">
                <a:solidFill>
                  <a:srgbClr val="040000"/>
                </a:solidFill>
                <a:latin typeface="Arial"/>
                <a:cs typeface="Arial"/>
              </a:rPr>
              <a:t>0</a:t>
            </a:r>
            <a:endParaRPr sz="700">
              <a:latin typeface="Arial"/>
              <a:cs typeface="Arial"/>
            </a:endParaRPr>
          </a:p>
        </p:txBody>
      </p:sp>
      <p:sp>
        <p:nvSpPr>
          <p:cNvPr id="18" name="object 25">
            <a:extLst>
              <a:ext uri="{FF2B5EF4-FFF2-40B4-BE49-F238E27FC236}">
                <a16:creationId xmlns:a16="http://schemas.microsoft.com/office/drawing/2014/main" id="{AF99389D-94CB-F7EE-148E-3F72CA1B444F}"/>
              </a:ext>
            </a:extLst>
          </p:cNvPr>
          <p:cNvSpPr txBox="1"/>
          <p:nvPr/>
        </p:nvSpPr>
        <p:spPr>
          <a:xfrm>
            <a:off x="3445457" y="3456224"/>
            <a:ext cx="76835" cy="1358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00" b="1" spc="-50" dirty="0">
                <a:solidFill>
                  <a:srgbClr val="040000"/>
                </a:solidFill>
                <a:latin typeface="Arial"/>
                <a:cs typeface="Arial"/>
              </a:rPr>
              <a:t>5</a:t>
            </a:r>
            <a:endParaRPr sz="700">
              <a:latin typeface="Arial"/>
              <a:cs typeface="Arial"/>
            </a:endParaRPr>
          </a:p>
        </p:txBody>
      </p:sp>
      <p:sp>
        <p:nvSpPr>
          <p:cNvPr id="19" name="object 26">
            <a:extLst>
              <a:ext uri="{FF2B5EF4-FFF2-40B4-BE49-F238E27FC236}">
                <a16:creationId xmlns:a16="http://schemas.microsoft.com/office/drawing/2014/main" id="{C08E087B-F618-2658-A7FA-404B61520219}"/>
              </a:ext>
            </a:extLst>
          </p:cNvPr>
          <p:cNvSpPr txBox="1"/>
          <p:nvPr/>
        </p:nvSpPr>
        <p:spPr>
          <a:xfrm>
            <a:off x="3395581" y="3157028"/>
            <a:ext cx="126364" cy="1352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00" b="1" spc="-25" dirty="0">
                <a:solidFill>
                  <a:srgbClr val="040000"/>
                </a:solidFill>
                <a:latin typeface="Arial"/>
                <a:cs typeface="Arial"/>
              </a:rPr>
              <a:t>10</a:t>
            </a:r>
            <a:endParaRPr sz="700">
              <a:latin typeface="Arial"/>
              <a:cs typeface="Arial"/>
            </a:endParaRPr>
          </a:p>
        </p:txBody>
      </p:sp>
      <p:sp>
        <p:nvSpPr>
          <p:cNvPr id="20" name="object 27">
            <a:extLst>
              <a:ext uri="{FF2B5EF4-FFF2-40B4-BE49-F238E27FC236}">
                <a16:creationId xmlns:a16="http://schemas.microsoft.com/office/drawing/2014/main" id="{A9A73EB2-1E20-8AF9-499B-7DAB2D4A233A}"/>
              </a:ext>
            </a:extLst>
          </p:cNvPr>
          <p:cNvSpPr txBox="1"/>
          <p:nvPr/>
        </p:nvSpPr>
        <p:spPr>
          <a:xfrm>
            <a:off x="3395581" y="2857467"/>
            <a:ext cx="126364" cy="1352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00" b="1" spc="-25" dirty="0">
                <a:solidFill>
                  <a:srgbClr val="040000"/>
                </a:solidFill>
                <a:latin typeface="Arial"/>
                <a:cs typeface="Arial"/>
              </a:rPr>
              <a:t>15</a:t>
            </a:r>
            <a:endParaRPr sz="700">
              <a:latin typeface="Arial"/>
              <a:cs typeface="Arial"/>
            </a:endParaRPr>
          </a:p>
        </p:txBody>
      </p:sp>
      <p:sp>
        <p:nvSpPr>
          <p:cNvPr id="21" name="object 28">
            <a:extLst>
              <a:ext uri="{FF2B5EF4-FFF2-40B4-BE49-F238E27FC236}">
                <a16:creationId xmlns:a16="http://schemas.microsoft.com/office/drawing/2014/main" id="{C468A66F-CFE8-E9D9-B62A-95F3E0FFFC3C}"/>
              </a:ext>
            </a:extLst>
          </p:cNvPr>
          <p:cNvSpPr txBox="1"/>
          <p:nvPr/>
        </p:nvSpPr>
        <p:spPr>
          <a:xfrm>
            <a:off x="3395581" y="2557795"/>
            <a:ext cx="126364" cy="1358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00" b="1" spc="-25" dirty="0">
                <a:solidFill>
                  <a:srgbClr val="040000"/>
                </a:solidFill>
                <a:latin typeface="Arial"/>
                <a:cs typeface="Arial"/>
              </a:rPr>
              <a:t>20</a:t>
            </a:r>
            <a:endParaRPr sz="700">
              <a:latin typeface="Arial"/>
              <a:cs typeface="Arial"/>
            </a:endParaRPr>
          </a:p>
        </p:txBody>
      </p:sp>
      <p:grpSp>
        <p:nvGrpSpPr>
          <p:cNvPr id="22" name="object 29">
            <a:extLst>
              <a:ext uri="{FF2B5EF4-FFF2-40B4-BE49-F238E27FC236}">
                <a16:creationId xmlns:a16="http://schemas.microsoft.com/office/drawing/2014/main" id="{51C4B46F-F71C-034E-783B-17CA2DE6C63A}"/>
              </a:ext>
            </a:extLst>
          </p:cNvPr>
          <p:cNvGrpSpPr/>
          <p:nvPr/>
        </p:nvGrpSpPr>
        <p:grpSpPr>
          <a:xfrm>
            <a:off x="3513418" y="2622249"/>
            <a:ext cx="1766570" cy="1224280"/>
            <a:chOff x="1079663" y="2448916"/>
            <a:chExt cx="1766570" cy="1224280"/>
          </a:xfrm>
        </p:grpSpPr>
        <p:sp>
          <p:nvSpPr>
            <p:cNvPr id="23" name="object 30">
              <a:extLst>
                <a:ext uri="{FF2B5EF4-FFF2-40B4-BE49-F238E27FC236}">
                  <a16:creationId xmlns:a16="http://schemas.microsoft.com/office/drawing/2014/main" id="{5A708512-D19D-B48A-AA61-FD062B0AA338}"/>
                </a:ext>
              </a:extLst>
            </p:cNvPr>
            <p:cNvSpPr/>
            <p:nvPr/>
          </p:nvSpPr>
          <p:spPr>
            <a:xfrm>
              <a:off x="1086013" y="2455266"/>
              <a:ext cx="1753870" cy="1211580"/>
            </a:xfrm>
            <a:custGeom>
              <a:avLst/>
              <a:gdLst/>
              <a:ahLst/>
              <a:cxnLst/>
              <a:rect l="l" t="t" r="r" b="b"/>
              <a:pathLst>
                <a:path w="1753870" h="1211579">
                  <a:moveTo>
                    <a:pt x="35208" y="1210959"/>
                  </a:moveTo>
                  <a:lnTo>
                    <a:pt x="35208" y="0"/>
                  </a:lnTo>
                </a:path>
                <a:path w="1753870" h="1211579">
                  <a:moveTo>
                    <a:pt x="35208" y="1204747"/>
                  </a:moveTo>
                  <a:lnTo>
                    <a:pt x="0" y="1204747"/>
                  </a:lnTo>
                </a:path>
                <a:path w="1753870" h="1211579">
                  <a:moveTo>
                    <a:pt x="35208" y="905203"/>
                  </a:moveTo>
                  <a:lnTo>
                    <a:pt x="0" y="905203"/>
                  </a:lnTo>
                </a:path>
                <a:path w="1753870" h="1211579">
                  <a:moveTo>
                    <a:pt x="35208" y="605488"/>
                  </a:moveTo>
                  <a:lnTo>
                    <a:pt x="0" y="605488"/>
                  </a:lnTo>
                </a:path>
                <a:path w="1753870" h="1211579">
                  <a:moveTo>
                    <a:pt x="35208" y="305948"/>
                  </a:moveTo>
                  <a:lnTo>
                    <a:pt x="0" y="305948"/>
                  </a:lnTo>
                </a:path>
                <a:path w="1753870" h="1211579">
                  <a:moveTo>
                    <a:pt x="35208" y="6240"/>
                  </a:moveTo>
                  <a:lnTo>
                    <a:pt x="0" y="6240"/>
                  </a:lnTo>
                </a:path>
                <a:path w="1753870" h="1211579">
                  <a:moveTo>
                    <a:pt x="110108" y="563905"/>
                  </a:moveTo>
                  <a:lnTo>
                    <a:pt x="409194" y="563905"/>
                  </a:lnTo>
                  <a:lnTo>
                    <a:pt x="409194" y="432767"/>
                  </a:lnTo>
                  <a:lnTo>
                    <a:pt x="110108" y="432767"/>
                  </a:lnTo>
                  <a:lnTo>
                    <a:pt x="110108" y="563905"/>
                  </a:lnTo>
                  <a:close/>
                </a:path>
                <a:path w="1753870" h="1211579">
                  <a:moveTo>
                    <a:pt x="110108" y="497315"/>
                  </a:moveTo>
                  <a:lnTo>
                    <a:pt x="409194" y="497315"/>
                  </a:lnTo>
                </a:path>
                <a:path w="1753870" h="1211579">
                  <a:moveTo>
                    <a:pt x="259739" y="193610"/>
                  </a:moveTo>
                  <a:lnTo>
                    <a:pt x="259739" y="432802"/>
                  </a:lnTo>
                </a:path>
                <a:path w="1753870" h="1211579">
                  <a:moveTo>
                    <a:pt x="184832" y="193610"/>
                  </a:moveTo>
                  <a:lnTo>
                    <a:pt x="334463" y="193610"/>
                  </a:lnTo>
                </a:path>
                <a:path w="1753870" h="1211579">
                  <a:moveTo>
                    <a:pt x="259739" y="563905"/>
                  </a:moveTo>
                  <a:lnTo>
                    <a:pt x="259739" y="828074"/>
                  </a:lnTo>
                </a:path>
                <a:path w="1753870" h="1211579">
                  <a:moveTo>
                    <a:pt x="184832" y="828074"/>
                  </a:moveTo>
                  <a:lnTo>
                    <a:pt x="334463" y="828074"/>
                  </a:lnTo>
                </a:path>
                <a:path w="1753870" h="1211579">
                  <a:moveTo>
                    <a:pt x="558818" y="322498"/>
                  </a:moveTo>
                  <a:lnTo>
                    <a:pt x="856003" y="322498"/>
                  </a:lnTo>
                  <a:lnTo>
                    <a:pt x="856003" y="228974"/>
                  </a:lnTo>
                  <a:lnTo>
                    <a:pt x="558818" y="228974"/>
                  </a:lnTo>
                  <a:lnTo>
                    <a:pt x="558818" y="322498"/>
                  </a:lnTo>
                  <a:close/>
                </a:path>
                <a:path w="1753870" h="1211579">
                  <a:moveTo>
                    <a:pt x="558818" y="283018"/>
                  </a:moveTo>
                  <a:lnTo>
                    <a:pt x="855996" y="283018"/>
                  </a:lnTo>
                </a:path>
                <a:path w="1753870" h="1211579">
                  <a:moveTo>
                    <a:pt x="708427" y="222572"/>
                  </a:moveTo>
                  <a:lnTo>
                    <a:pt x="708427" y="229023"/>
                  </a:lnTo>
                </a:path>
                <a:path w="1753870" h="1211579">
                  <a:moveTo>
                    <a:pt x="633731" y="222572"/>
                  </a:moveTo>
                  <a:lnTo>
                    <a:pt x="783194" y="222572"/>
                  </a:lnTo>
                </a:path>
                <a:path w="1753870" h="1211579">
                  <a:moveTo>
                    <a:pt x="708427" y="322498"/>
                  </a:moveTo>
                  <a:lnTo>
                    <a:pt x="708427" y="324601"/>
                  </a:lnTo>
                </a:path>
                <a:path w="1753870" h="1211579">
                  <a:moveTo>
                    <a:pt x="633731" y="324601"/>
                  </a:moveTo>
                  <a:lnTo>
                    <a:pt x="783194" y="324601"/>
                  </a:lnTo>
                </a:path>
                <a:path w="1753870" h="1211579">
                  <a:moveTo>
                    <a:pt x="1005458" y="767859"/>
                  </a:moveTo>
                  <a:lnTo>
                    <a:pt x="1304713" y="767859"/>
                  </a:lnTo>
                  <a:lnTo>
                    <a:pt x="1304713" y="659672"/>
                  </a:lnTo>
                  <a:lnTo>
                    <a:pt x="1005458" y="659672"/>
                  </a:lnTo>
                  <a:lnTo>
                    <a:pt x="1005458" y="767859"/>
                  </a:lnTo>
                  <a:close/>
                </a:path>
                <a:path w="1753870" h="1211579">
                  <a:moveTo>
                    <a:pt x="1005458" y="726269"/>
                  </a:moveTo>
                  <a:lnTo>
                    <a:pt x="1304734" y="726269"/>
                  </a:lnTo>
                </a:path>
                <a:path w="1753870" h="1211579">
                  <a:moveTo>
                    <a:pt x="1155061" y="355806"/>
                  </a:moveTo>
                  <a:lnTo>
                    <a:pt x="1155061" y="659665"/>
                  </a:lnTo>
                </a:path>
                <a:path w="1753870" h="1211579">
                  <a:moveTo>
                    <a:pt x="1080365" y="355806"/>
                  </a:moveTo>
                  <a:lnTo>
                    <a:pt x="1229968" y="355806"/>
                  </a:lnTo>
                </a:path>
                <a:path w="1753870" h="1211579">
                  <a:moveTo>
                    <a:pt x="1155061" y="767859"/>
                  </a:moveTo>
                  <a:lnTo>
                    <a:pt x="1155061" y="911416"/>
                  </a:lnTo>
                </a:path>
                <a:path w="1753870" h="1211579">
                  <a:moveTo>
                    <a:pt x="1080365" y="911416"/>
                  </a:moveTo>
                  <a:lnTo>
                    <a:pt x="1229968" y="911416"/>
                  </a:lnTo>
                </a:path>
                <a:path w="1753870" h="1211579">
                  <a:moveTo>
                    <a:pt x="1454337" y="786491"/>
                  </a:moveTo>
                  <a:lnTo>
                    <a:pt x="1753423" y="786491"/>
                  </a:lnTo>
                  <a:lnTo>
                    <a:pt x="1753423" y="432767"/>
                  </a:lnTo>
                  <a:lnTo>
                    <a:pt x="1454337" y="432767"/>
                  </a:lnTo>
                  <a:lnTo>
                    <a:pt x="1454337" y="786491"/>
                  </a:lnTo>
                  <a:close/>
                </a:path>
                <a:path w="1753870" h="1211579">
                  <a:moveTo>
                    <a:pt x="1454337" y="692967"/>
                  </a:moveTo>
                  <a:lnTo>
                    <a:pt x="1753402" y="692967"/>
                  </a:lnTo>
                </a:path>
                <a:path w="1753870" h="1211579">
                  <a:moveTo>
                    <a:pt x="1603799" y="372566"/>
                  </a:moveTo>
                  <a:lnTo>
                    <a:pt x="1603799" y="432802"/>
                  </a:lnTo>
                </a:path>
                <a:path w="1753870" h="1211579">
                  <a:moveTo>
                    <a:pt x="1529103" y="372566"/>
                  </a:moveTo>
                  <a:lnTo>
                    <a:pt x="1678705" y="372566"/>
                  </a:lnTo>
                </a:path>
                <a:path w="1753870" h="1211579">
                  <a:moveTo>
                    <a:pt x="1603799" y="786491"/>
                  </a:moveTo>
                  <a:lnTo>
                    <a:pt x="1603799" y="790635"/>
                  </a:lnTo>
                </a:path>
                <a:path w="1753870" h="1211579">
                  <a:moveTo>
                    <a:pt x="1529103" y="790635"/>
                  </a:moveTo>
                  <a:lnTo>
                    <a:pt x="1678705" y="790635"/>
                  </a:lnTo>
                </a:path>
              </a:pathLst>
            </a:custGeom>
            <a:ln w="12424">
              <a:solidFill>
                <a:srgbClr val="04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31">
              <a:extLst>
                <a:ext uri="{FF2B5EF4-FFF2-40B4-BE49-F238E27FC236}">
                  <a16:creationId xmlns:a16="http://schemas.microsoft.com/office/drawing/2014/main" id="{C4E17AE5-26AE-1C15-DC76-69611365BEAF}"/>
                </a:ext>
              </a:extLst>
            </p:cNvPr>
            <p:cNvSpPr/>
            <p:nvPr/>
          </p:nvSpPr>
          <p:spPr>
            <a:xfrm>
              <a:off x="1345752" y="2498953"/>
              <a:ext cx="434340" cy="77470"/>
            </a:xfrm>
            <a:custGeom>
              <a:avLst/>
              <a:gdLst/>
              <a:ahLst/>
              <a:cxnLst/>
              <a:rect l="l" t="t" r="r" b="b"/>
              <a:pathLst>
                <a:path w="434339" h="77469">
                  <a:moveTo>
                    <a:pt x="0" y="77135"/>
                  </a:moveTo>
                  <a:lnTo>
                    <a:pt x="0" y="0"/>
                  </a:lnTo>
                  <a:lnTo>
                    <a:pt x="434240" y="0"/>
                  </a:lnTo>
                  <a:lnTo>
                    <a:pt x="434240" y="77135"/>
                  </a:lnTo>
                </a:path>
              </a:pathLst>
            </a:custGeom>
            <a:ln w="6211">
              <a:solidFill>
                <a:srgbClr val="04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32">
            <a:extLst>
              <a:ext uri="{FF2B5EF4-FFF2-40B4-BE49-F238E27FC236}">
                <a16:creationId xmlns:a16="http://schemas.microsoft.com/office/drawing/2014/main" id="{8CA0993B-FE78-4107-F6E1-431F52718B65}"/>
              </a:ext>
            </a:extLst>
          </p:cNvPr>
          <p:cNvSpPr txBox="1"/>
          <p:nvPr/>
        </p:nvSpPr>
        <p:spPr>
          <a:xfrm>
            <a:off x="3850333" y="2558093"/>
            <a:ext cx="306070" cy="1054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00" spc="-10" dirty="0">
                <a:solidFill>
                  <a:srgbClr val="040000"/>
                </a:solidFill>
                <a:latin typeface="Arial"/>
                <a:cs typeface="Arial"/>
              </a:rPr>
              <a:t>p&lt;0.0001</a:t>
            </a:r>
            <a:endParaRPr sz="500">
              <a:latin typeface="Arial"/>
              <a:cs typeface="Arial"/>
            </a:endParaRPr>
          </a:p>
        </p:txBody>
      </p:sp>
      <p:sp>
        <p:nvSpPr>
          <p:cNvPr id="26" name="object 33">
            <a:extLst>
              <a:ext uri="{FF2B5EF4-FFF2-40B4-BE49-F238E27FC236}">
                <a16:creationId xmlns:a16="http://schemas.microsoft.com/office/drawing/2014/main" id="{B8833275-3181-FEFF-22C1-35D6D702D912}"/>
              </a:ext>
            </a:extLst>
          </p:cNvPr>
          <p:cNvSpPr/>
          <p:nvPr/>
        </p:nvSpPr>
        <p:spPr>
          <a:xfrm>
            <a:off x="4668657" y="2672286"/>
            <a:ext cx="434340" cy="77470"/>
          </a:xfrm>
          <a:custGeom>
            <a:avLst/>
            <a:gdLst/>
            <a:ahLst/>
            <a:cxnLst/>
            <a:rect l="l" t="t" r="r" b="b"/>
            <a:pathLst>
              <a:path w="434339" h="77469">
                <a:moveTo>
                  <a:pt x="0" y="77135"/>
                </a:moveTo>
                <a:lnTo>
                  <a:pt x="0" y="0"/>
                </a:lnTo>
                <a:lnTo>
                  <a:pt x="434219" y="0"/>
                </a:lnTo>
                <a:lnTo>
                  <a:pt x="434219" y="77135"/>
                </a:lnTo>
              </a:path>
            </a:pathLst>
          </a:custGeom>
          <a:ln w="6211">
            <a:solidFill>
              <a:srgbClr val="0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34">
            <a:extLst>
              <a:ext uri="{FF2B5EF4-FFF2-40B4-BE49-F238E27FC236}">
                <a16:creationId xmlns:a16="http://schemas.microsoft.com/office/drawing/2014/main" id="{9B8F7F83-AF83-0118-A74F-594B9E1D6E02}"/>
              </a:ext>
            </a:extLst>
          </p:cNvPr>
          <p:cNvSpPr txBox="1"/>
          <p:nvPr/>
        </p:nvSpPr>
        <p:spPr>
          <a:xfrm>
            <a:off x="4816081" y="2558093"/>
            <a:ext cx="131445" cy="1054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00" spc="-20" dirty="0">
                <a:solidFill>
                  <a:srgbClr val="040000"/>
                </a:solidFill>
                <a:latin typeface="Arial"/>
                <a:cs typeface="Arial"/>
              </a:rPr>
              <a:t>n.s.</a:t>
            </a:r>
            <a:endParaRPr sz="500">
              <a:latin typeface="Arial"/>
              <a:cs typeface="Arial"/>
            </a:endParaRPr>
          </a:p>
        </p:txBody>
      </p:sp>
      <p:sp>
        <p:nvSpPr>
          <p:cNvPr id="28" name="object 35">
            <a:extLst>
              <a:ext uri="{FF2B5EF4-FFF2-40B4-BE49-F238E27FC236}">
                <a16:creationId xmlns:a16="http://schemas.microsoft.com/office/drawing/2014/main" id="{C32A9CAE-4B20-62B5-AA6D-1981A41DFEFE}"/>
              </a:ext>
            </a:extLst>
          </p:cNvPr>
          <p:cNvSpPr txBox="1"/>
          <p:nvPr/>
        </p:nvSpPr>
        <p:spPr>
          <a:xfrm>
            <a:off x="4232202" y="2224383"/>
            <a:ext cx="3898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latin typeface="Arial"/>
                <a:cs typeface="Arial"/>
              </a:rPr>
              <a:t>KIRC</a:t>
            </a:r>
            <a:endParaRPr sz="1200">
              <a:latin typeface="Arial"/>
              <a:cs typeface="Arial"/>
            </a:endParaRPr>
          </a:p>
        </p:txBody>
      </p:sp>
      <p:sp>
        <p:nvSpPr>
          <p:cNvPr id="29" name="object 37">
            <a:extLst>
              <a:ext uri="{FF2B5EF4-FFF2-40B4-BE49-F238E27FC236}">
                <a16:creationId xmlns:a16="http://schemas.microsoft.com/office/drawing/2014/main" id="{A8CC6145-D60A-E3AB-84FE-256D0D0D3DFC}"/>
              </a:ext>
            </a:extLst>
          </p:cNvPr>
          <p:cNvSpPr txBox="1"/>
          <p:nvPr/>
        </p:nvSpPr>
        <p:spPr>
          <a:xfrm>
            <a:off x="3632939" y="3907513"/>
            <a:ext cx="79692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  <a:tabLst>
                <a:tab pos="393065" algn="l"/>
              </a:tabLst>
            </a:pPr>
            <a:r>
              <a:rPr sz="600" spc="-10" dirty="0">
                <a:latin typeface="Arial"/>
                <a:cs typeface="Arial"/>
              </a:rPr>
              <a:t>ccRCC</a:t>
            </a:r>
            <a:r>
              <a:rPr sz="600" dirty="0">
                <a:latin typeface="Arial"/>
                <a:cs typeface="Arial"/>
              </a:rPr>
              <a:t>	</a:t>
            </a:r>
            <a:r>
              <a:rPr sz="600" spc="-10" dirty="0">
                <a:latin typeface="Arial"/>
                <a:cs typeface="Arial"/>
              </a:rPr>
              <a:t>TFE3-</a:t>
            </a:r>
            <a:r>
              <a:rPr sz="600" spc="-25" dirty="0">
                <a:latin typeface="Arial"/>
                <a:cs typeface="Arial"/>
              </a:rPr>
              <a:t>RCC</a:t>
            </a:r>
            <a:endParaRPr sz="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600">
              <a:latin typeface="Arial"/>
              <a:cs typeface="Arial"/>
            </a:endParaRPr>
          </a:p>
          <a:p>
            <a:pPr marR="13970" algn="ctr">
              <a:lnSpc>
                <a:spcPct val="100000"/>
              </a:lnSpc>
            </a:pPr>
            <a:r>
              <a:rPr sz="900" i="1" spc="-10" dirty="0">
                <a:latin typeface="Arial"/>
                <a:cs typeface="Arial"/>
              </a:rPr>
              <a:t>GPNMB</a:t>
            </a:r>
            <a:endParaRPr sz="900">
              <a:latin typeface="Arial"/>
              <a:cs typeface="Arial"/>
            </a:endParaRPr>
          </a:p>
        </p:txBody>
      </p:sp>
      <p:sp>
        <p:nvSpPr>
          <p:cNvPr id="30" name="object 38">
            <a:extLst>
              <a:ext uri="{FF2B5EF4-FFF2-40B4-BE49-F238E27FC236}">
                <a16:creationId xmlns:a16="http://schemas.microsoft.com/office/drawing/2014/main" id="{0D334E8D-1776-F653-A6BF-8DC2A0C2F3D9}"/>
              </a:ext>
            </a:extLst>
          </p:cNvPr>
          <p:cNvSpPr txBox="1"/>
          <p:nvPr/>
        </p:nvSpPr>
        <p:spPr>
          <a:xfrm>
            <a:off x="4519603" y="3907513"/>
            <a:ext cx="79692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05765" algn="l"/>
              </a:tabLst>
            </a:pPr>
            <a:r>
              <a:rPr sz="600" spc="-10" dirty="0">
                <a:latin typeface="Arial"/>
                <a:cs typeface="Arial"/>
              </a:rPr>
              <a:t>ccRCC</a:t>
            </a:r>
            <a:r>
              <a:rPr sz="600" dirty="0">
                <a:latin typeface="Arial"/>
                <a:cs typeface="Arial"/>
              </a:rPr>
              <a:t>	</a:t>
            </a:r>
            <a:r>
              <a:rPr sz="600" spc="-10" dirty="0">
                <a:latin typeface="Arial"/>
                <a:cs typeface="Arial"/>
              </a:rPr>
              <a:t>TFE3-</a:t>
            </a:r>
            <a:r>
              <a:rPr sz="600" spc="-25" dirty="0">
                <a:latin typeface="Arial"/>
                <a:cs typeface="Arial"/>
              </a:rPr>
              <a:t>RCC</a:t>
            </a:r>
            <a:endParaRPr sz="600">
              <a:latin typeface="Arial"/>
              <a:cs typeface="Arial"/>
            </a:endParaRPr>
          </a:p>
        </p:txBody>
      </p:sp>
      <p:sp>
        <p:nvSpPr>
          <p:cNvPr id="31" name="object 39">
            <a:extLst>
              <a:ext uri="{FF2B5EF4-FFF2-40B4-BE49-F238E27FC236}">
                <a16:creationId xmlns:a16="http://schemas.microsoft.com/office/drawing/2014/main" id="{69628744-6B7E-5C9E-7BD4-76FBC344CAD6}"/>
              </a:ext>
            </a:extLst>
          </p:cNvPr>
          <p:cNvSpPr txBox="1"/>
          <p:nvPr/>
        </p:nvSpPr>
        <p:spPr>
          <a:xfrm>
            <a:off x="4734487" y="4090140"/>
            <a:ext cx="3308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spc="-20" dirty="0">
                <a:latin typeface="Arial"/>
                <a:cs typeface="Arial"/>
              </a:rPr>
              <a:t>CTSK</a:t>
            </a:r>
            <a:endParaRPr sz="900">
              <a:latin typeface="Arial"/>
              <a:cs typeface="Arial"/>
            </a:endParaRPr>
          </a:p>
        </p:txBody>
      </p:sp>
      <p:sp>
        <p:nvSpPr>
          <p:cNvPr id="32" name="object 40">
            <a:extLst>
              <a:ext uri="{FF2B5EF4-FFF2-40B4-BE49-F238E27FC236}">
                <a16:creationId xmlns:a16="http://schemas.microsoft.com/office/drawing/2014/main" id="{50CEEBAA-0C33-1D6B-B61E-BC2CD351D385}"/>
              </a:ext>
            </a:extLst>
          </p:cNvPr>
          <p:cNvSpPr/>
          <p:nvPr/>
        </p:nvSpPr>
        <p:spPr>
          <a:xfrm>
            <a:off x="3608758" y="4059533"/>
            <a:ext cx="831850" cy="0"/>
          </a:xfrm>
          <a:custGeom>
            <a:avLst/>
            <a:gdLst/>
            <a:ahLst/>
            <a:cxnLst/>
            <a:rect l="l" t="t" r="r" b="b"/>
            <a:pathLst>
              <a:path w="831850">
                <a:moveTo>
                  <a:pt x="0" y="0"/>
                </a:moveTo>
                <a:lnTo>
                  <a:pt x="831722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41">
            <a:extLst>
              <a:ext uri="{FF2B5EF4-FFF2-40B4-BE49-F238E27FC236}">
                <a16:creationId xmlns:a16="http://schemas.microsoft.com/office/drawing/2014/main" id="{A6B1D450-F8EE-8731-0A42-6A8E99526356}"/>
              </a:ext>
            </a:extLst>
          </p:cNvPr>
          <p:cNvSpPr/>
          <p:nvPr/>
        </p:nvSpPr>
        <p:spPr>
          <a:xfrm>
            <a:off x="4520110" y="4059533"/>
            <a:ext cx="831850" cy="0"/>
          </a:xfrm>
          <a:custGeom>
            <a:avLst/>
            <a:gdLst/>
            <a:ahLst/>
            <a:cxnLst/>
            <a:rect l="l" t="t" r="r" b="b"/>
            <a:pathLst>
              <a:path w="831850">
                <a:moveTo>
                  <a:pt x="0" y="0"/>
                </a:moveTo>
                <a:lnTo>
                  <a:pt x="831723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42">
            <a:extLst>
              <a:ext uri="{FF2B5EF4-FFF2-40B4-BE49-F238E27FC236}">
                <a16:creationId xmlns:a16="http://schemas.microsoft.com/office/drawing/2014/main" id="{DD6BB89F-C0E7-004C-B71C-4D655D79443C}"/>
              </a:ext>
            </a:extLst>
          </p:cNvPr>
          <p:cNvSpPr txBox="1"/>
          <p:nvPr/>
        </p:nvSpPr>
        <p:spPr>
          <a:xfrm>
            <a:off x="7288227" y="1911674"/>
            <a:ext cx="3816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latin typeface="Arial"/>
                <a:cs typeface="Arial"/>
              </a:rPr>
              <a:t>KIRP</a:t>
            </a:r>
            <a:endParaRPr sz="1200">
              <a:latin typeface="Arial"/>
              <a:cs typeface="Arial"/>
            </a:endParaRPr>
          </a:p>
        </p:txBody>
      </p:sp>
      <p:sp>
        <p:nvSpPr>
          <p:cNvPr id="35" name="object 43">
            <a:extLst>
              <a:ext uri="{FF2B5EF4-FFF2-40B4-BE49-F238E27FC236}">
                <a16:creationId xmlns:a16="http://schemas.microsoft.com/office/drawing/2014/main" id="{303F910B-9A0D-3652-22B7-F6BE5C523E10}"/>
              </a:ext>
            </a:extLst>
          </p:cNvPr>
          <p:cNvSpPr txBox="1"/>
          <p:nvPr/>
        </p:nvSpPr>
        <p:spPr>
          <a:xfrm>
            <a:off x="6265009" y="2681895"/>
            <a:ext cx="139700" cy="873125"/>
          </a:xfrm>
          <a:prstGeom prst="rect">
            <a:avLst/>
          </a:prstGeom>
        </p:spPr>
        <p:txBody>
          <a:bodyPr vert="vert270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800" dirty="0">
                <a:latin typeface="Arial"/>
                <a:cs typeface="Arial"/>
              </a:rPr>
              <a:t>relative</a:t>
            </a:r>
            <a:r>
              <a:rPr sz="800" spc="-30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expression</a:t>
            </a:r>
            <a:endParaRPr sz="800">
              <a:latin typeface="Arial"/>
              <a:cs typeface="Arial"/>
            </a:endParaRPr>
          </a:p>
        </p:txBody>
      </p:sp>
      <p:sp>
        <p:nvSpPr>
          <p:cNvPr id="36" name="object 44">
            <a:extLst>
              <a:ext uri="{FF2B5EF4-FFF2-40B4-BE49-F238E27FC236}">
                <a16:creationId xmlns:a16="http://schemas.microsoft.com/office/drawing/2014/main" id="{A4613CE5-72AC-FAB8-00D1-5BF68CA51B22}"/>
              </a:ext>
            </a:extLst>
          </p:cNvPr>
          <p:cNvSpPr txBox="1"/>
          <p:nvPr/>
        </p:nvSpPr>
        <p:spPr>
          <a:xfrm>
            <a:off x="6649650" y="3854952"/>
            <a:ext cx="111125" cy="431165"/>
          </a:xfrm>
          <a:prstGeom prst="rect">
            <a:avLst/>
          </a:prstGeom>
        </p:spPr>
        <p:txBody>
          <a:bodyPr vert="vert270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00" spc="-10" dirty="0">
                <a:latin typeface="Arial"/>
                <a:cs typeface="Arial"/>
              </a:rPr>
              <a:t>Total-</a:t>
            </a:r>
            <a:r>
              <a:rPr sz="600" spc="-20" dirty="0">
                <a:latin typeface="Arial"/>
                <a:cs typeface="Arial"/>
              </a:rPr>
              <a:t>pRCC</a:t>
            </a:r>
            <a:endParaRPr sz="600">
              <a:latin typeface="Arial"/>
              <a:cs typeface="Arial"/>
            </a:endParaRPr>
          </a:p>
        </p:txBody>
      </p:sp>
      <p:sp>
        <p:nvSpPr>
          <p:cNvPr id="37" name="object 45">
            <a:extLst>
              <a:ext uri="{FF2B5EF4-FFF2-40B4-BE49-F238E27FC236}">
                <a16:creationId xmlns:a16="http://schemas.microsoft.com/office/drawing/2014/main" id="{56A9F9B8-F386-B6DA-0630-616615696AF8}"/>
              </a:ext>
            </a:extLst>
          </p:cNvPr>
          <p:cNvSpPr txBox="1"/>
          <p:nvPr/>
        </p:nvSpPr>
        <p:spPr>
          <a:xfrm>
            <a:off x="6859963" y="3833362"/>
            <a:ext cx="111125" cy="472440"/>
          </a:xfrm>
          <a:prstGeom prst="rect">
            <a:avLst/>
          </a:prstGeom>
        </p:spPr>
        <p:txBody>
          <a:bodyPr vert="vert270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00" spc="-10" dirty="0">
                <a:latin typeface="Arial"/>
                <a:cs typeface="Arial"/>
              </a:rPr>
              <a:t>Type1-</a:t>
            </a:r>
            <a:r>
              <a:rPr sz="600" spc="-20" dirty="0">
                <a:latin typeface="Arial"/>
                <a:cs typeface="Arial"/>
              </a:rPr>
              <a:t>pRCC</a:t>
            </a:r>
            <a:endParaRPr sz="600">
              <a:latin typeface="Arial"/>
              <a:cs typeface="Arial"/>
            </a:endParaRPr>
          </a:p>
        </p:txBody>
      </p:sp>
      <p:sp>
        <p:nvSpPr>
          <p:cNvPr id="38" name="object 46">
            <a:extLst>
              <a:ext uri="{FF2B5EF4-FFF2-40B4-BE49-F238E27FC236}">
                <a16:creationId xmlns:a16="http://schemas.microsoft.com/office/drawing/2014/main" id="{9D0E7C1B-4C3E-3292-F047-D4F23EE2678A}"/>
              </a:ext>
            </a:extLst>
          </p:cNvPr>
          <p:cNvSpPr txBox="1"/>
          <p:nvPr/>
        </p:nvSpPr>
        <p:spPr>
          <a:xfrm>
            <a:off x="7095167" y="3833362"/>
            <a:ext cx="111125" cy="472440"/>
          </a:xfrm>
          <a:prstGeom prst="rect">
            <a:avLst/>
          </a:prstGeom>
        </p:spPr>
        <p:txBody>
          <a:bodyPr vert="vert270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00" spc="-10" dirty="0">
                <a:latin typeface="Arial"/>
                <a:cs typeface="Arial"/>
              </a:rPr>
              <a:t>Type2-</a:t>
            </a:r>
            <a:r>
              <a:rPr sz="600" spc="-20" dirty="0">
                <a:latin typeface="Arial"/>
                <a:cs typeface="Arial"/>
              </a:rPr>
              <a:t>pRCC</a:t>
            </a:r>
            <a:endParaRPr sz="600">
              <a:latin typeface="Arial"/>
              <a:cs typeface="Arial"/>
            </a:endParaRPr>
          </a:p>
        </p:txBody>
      </p:sp>
      <p:sp>
        <p:nvSpPr>
          <p:cNvPr id="39" name="object 47">
            <a:extLst>
              <a:ext uri="{FF2B5EF4-FFF2-40B4-BE49-F238E27FC236}">
                <a16:creationId xmlns:a16="http://schemas.microsoft.com/office/drawing/2014/main" id="{CB3BE85C-B5B7-D5CA-A940-78C61D5ACA77}"/>
              </a:ext>
            </a:extLst>
          </p:cNvPr>
          <p:cNvSpPr txBox="1"/>
          <p:nvPr/>
        </p:nvSpPr>
        <p:spPr>
          <a:xfrm>
            <a:off x="7320719" y="3836740"/>
            <a:ext cx="111125" cy="403860"/>
          </a:xfrm>
          <a:prstGeom prst="rect">
            <a:avLst/>
          </a:prstGeom>
        </p:spPr>
        <p:txBody>
          <a:bodyPr vert="vert270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00" spc="-10" dirty="0">
                <a:latin typeface="Arial"/>
                <a:cs typeface="Arial"/>
              </a:rPr>
              <a:t>TFE3-</a:t>
            </a:r>
            <a:r>
              <a:rPr sz="600" spc="-25" dirty="0">
                <a:latin typeface="Arial"/>
                <a:cs typeface="Arial"/>
              </a:rPr>
              <a:t>RCC</a:t>
            </a:r>
            <a:endParaRPr sz="600">
              <a:latin typeface="Arial"/>
              <a:cs typeface="Arial"/>
            </a:endParaRPr>
          </a:p>
        </p:txBody>
      </p:sp>
      <p:sp>
        <p:nvSpPr>
          <p:cNvPr id="40" name="object 48">
            <a:extLst>
              <a:ext uri="{FF2B5EF4-FFF2-40B4-BE49-F238E27FC236}">
                <a16:creationId xmlns:a16="http://schemas.microsoft.com/office/drawing/2014/main" id="{C130B008-7EF3-5C37-FD56-9080DFF37AD0}"/>
              </a:ext>
            </a:extLst>
          </p:cNvPr>
          <p:cNvSpPr txBox="1"/>
          <p:nvPr/>
        </p:nvSpPr>
        <p:spPr>
          <a:xfrm>
            <a:off x="7545382" y="3854952"/>
            <a:ext cx="111125" cy="431165"/>
          </a:xfrm>
          <a:prstGeom prst="rect">
            <a:avLst/>
          </a:prstGeom>
        </p:spPr>
        <p:txBody>
          <a:bodyPr vert="vert270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00" spc="-10" dirty="0">
                <a:latin typeface="Arial"/>
                <a:cs typeface="Arial"/>
              </a:rPr>
              <a:t>Total-</a:t>
            </a:r>
            <a:r>
              <a:rPr sz="600" spc="-20" dirty="0">
                <a:latin typeface="Arial"/>
                <a:cs typeface="Arial"/>
              </a:rPr>
              <a:t>pRCC</a:t>
            </a:r>
            <a:endParaRPr sz="600">
              <a:latin typeface="Arial"/>
              <a:cs typeface="Arial"/>
            </a:endParaRPr>
          </a:p>
        </p:txBody>
      </p:sp>
      <p:sp>
        <p:nvSpPr>
          <p:cNvPr id="41" name="object 49">
            <a:extLst>
              <a:ext uri="{FF2B5EF4-FFF2-40B4-BE49-F238E27FC236}">
                <a16:creationId xmlns:a16="http://schemas.microsoft.com/office/drawing/2014/main" id="{757E602C-39C3-3B49-B843-7B018B71B251}"/>
              </a:ext>
            </a:extLst>
          </p:cNvPr>
          <p:cNvSpPr txBox="1"/>
          <p:nvPr/>
        </p:nvSpPr>
        <p:spPr>
          <a:xfrm>
            <a:off x="7756075" y="3833362"/>
            <a:ext cx="111125" cy="472440"/>
          </a:xfrm>
          <a:prstGeom prst="rect">
            <a:avLst/>
          </a:prstGeom>
        </p:spPr>
        <p:txBody>
          <a:bodyPr vert="vert270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00" spc="-10" dirty="0">
                <a:latin typeface="Arial"/>
                <a:cs typeface="Arial"/>
              </a:rPr>
              <a:t>Type1-</a:t>
            </a:r>
            <a:r>
              <a:rPr sz="600" spc="-20" dirty="0">
                <a:latin typeface="Arial"/>
                <a:cs typeface="Arial"/>
              </a:rPr>
              <a:t>pRCC</a:t>
            </a:r>
            <a:endParaRPr sz="600">
              <a:latin typeface="Arial"/>
              <a:cs typeface="Arial"/>
            </a:endParaRPr>
          </a:p>
        </p:txBody>
      </p:sp>
      <p:sp>
        <p:nvSpPr>
          <p:cNvPr id="42" name="object 50">
            <a:extLst>
              <a:ext uri="{FF2B5EF4-FFF2-40B4-BE49-F238E27FC236}">
                <a16:creationId xmlns:a16="http://schemas.microsoft.com/office/drawing/2014/main" id="{31A8F841-C6E7-9373-EDBB-B3A91949BBFF}"/>
              </a:ext>
            </a:extLst>
          </p:cNvPr>
          <p:cNvSpPr txBox="1"/>
          <p:nvPr/>
        </p:nvSpPr>
        <p:spPr>
          <a:xfrm>
            <a:off x="7991279" y="3833362"/>
            <a:ext cx="111125" cy="472440"/>
          </a:xfrm>
          <a:prstGeom prst="rect">
            <a:avLst/>
          </a:prstGeom>
        </p:spPr>
        <p:txBody>
          <a:bodyPr vert="vert270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00" spc="-10" dirty="0">
                <a:latin typeface="Arial"/>
                <a:cs typeface="Arial"/>
              </a:rPr>
              <a:t>Type2-</a:t>
            </a:r>
            <a:r>
              <a:rPr sz="600" spc="-20" dirty="0">
                <a:latin typeface="Arial"/>
                <a:cs typeface="Arial"/>
              </a:rPr>
              <a:t>pRCC</a:t>
            </a:r>
            <a:endParaRPr sz="600">
              <a:latin typeface="Arial"/>
              <a:cs typeface="Arial"/>
            </a:endParaRPr>
          </a:p>
        </p:txBody>
      </p:sp>
      <p:sp>
        <p:nvSpPr>
          <p:cNvPr id="43" name="object 51">
            <a:extLst>
              <a:ext uri="{FF2B5EF4-FFF2-40B4-BE49-F238E27FC236}">
                <a16:creationId xmlns:a16="http://schemas.microsoft.com/office/drawing/2014/main" id="{C91B1300-987C-6DED-788F-B569BDF9444F}"/>
              </a:ext>
            </a:extLst>
          </p:cNvPr>
          <p:cNvSpPr txBox="1"/>
          <p:nvPr/>
        </p:nvSpPr>
        <p:spPr>
          <a:xfrm>
            <a:off x="8216831" y="3836740"/>
            <a:ext cx="111125" cy="403860"/>
          </a:xfrm>
          <a:prstGeom prst="rect">
            <a:avLst/>
          </a:prstGeom>
        </p:spPr>
        <p:txBody>
          <a:bodyPr vert="vert270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00" spc="-10" dirty="0">
                <a:latin typeface="Arial"/>
                <a:cs typeface="Arial"/>
              </a:rPr>
              <a:t>TFE3-</a:t>
            </a:r>
            <a:r>
              <a:rPr sz="600" spc="-25" dirty="0">
                <a:latin typeface="Arial"/>
                <a:cs typeface="Arial"/>
              </a:rPr>
              <a:t>RCC</a:t>
            </a:r>
            <a:endParaRPr sz="600">
              <a:latin typeface="Arial"/>
              <a:cs typeface="Arial"/>
            </a:endParaRPr>
          </a:p>
        </p:txBody>
      </p:sp>
      <p:sp>
        <p:nvSpPr>
          <p:cNvPr id="44" name="object 52">
            <a:extLst>
              <a:ext uri="{FF2B5EF4-FFF2-40B4-BE49-F238E27FC236}">
                <a16:creationId xmlns:a16="http://schemas.microsoft.com/office/drawing/2014/main" id="{F89DEF26-EC71-1FB1-D26E-7DA882FDEE97}"/>
              </a:ext>
            </a:extLst>
          </p:cNvPr>
          <p:cNvSpPr txBox="1"/>
          <p:nvPr/>
        </p:nvSpPr>
        <p:spPr>
          <a:xfrm>
            <a:off x="6817312" y="4344614"/>
            <a:ext cx="441959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spc="-10" dirty="0">
                <a:latin typeface="Arial"/>
                <a:cs typeface="Arial"/>
              </a:rPr>
              <a:t>GPNMB</a:t>
            </a:r>
            <a:endParaRPr sz="900">
              <a:latin typeface="Arial"/>
              <a:cs typeface="Arial"/>
            </a:endParaRPr>
          </a:p>
        </p:txBody>
      </p:sp>
      <p:sp>
        <p:nvSpPr>
          <p:cNvPr id="45" name="object 53">
            <a:extLst>
              <a:ext uri="{FF2B5EF4-FFF2-40B4-BE49-F238E27FC236}">
                <a16:creationId xmlns:a16="http://schemas.microsoft.com/office/drawing/2014/main" id="{8FB2A58A-3C28-3531-1736-B4FBCA0D50C7}"/>
              </a:ext>
            </a:extLst>
          </p:cNvPr>
          <p:cNvSpPr txBox="1"/>
          <p:nvPr/>
        </p:nvSpPr>
        <p:spPr>
          <a:xfrm>
            <a:off x="7752158" y="4344614"/>
            <a:ext cx="3308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spc="-20" dirty="0">
                <a:latin typeface="Arial"/>
                <a:cs typeface="Arial"/>
              </a:rPr>
              <a:t>CTSK</a:t>
            </a:r>
            <a:endParaRPr sz="900">
              <a:latin typeface="Arial"/>
              <a:cs typeface="Arial"/>
            </a:endParaRPr>
          </a:p>
        </p:txBody>
      </p:sp>
      <p:sp>
        <p:nvSpPr>
          <p:cNvPr id="46" name="object 54">
            <a:extLst>
              <a:ext uri="{FF2B5EF4-FFF2-40B4-BE49-F238E27FC236}">
                <a16:creationId xmlns:a16="http://schemas.microsoft.com/office/drawing/2014/main" id="{EC56B225-C3E1-1BF1-D716-854A8069C211}"/>
              </a:ext>
            </a:extLst>
          </p:cNvPr>
          <p:cNvSpPr/>
          <p:nvPr/>
        </p:nvSpPr>
        <p:spPr>
          <a:xfrm>
            <a:off x="6624907" y="4314896"/>
            <a:ext cx="831850" cy="0"/>
          </a:xfrm>
          <a:custGeom>
            <a:avLst/>
            <a:gdLst/>
            <a:ahLst/>
            <a:cxnLst/>
            <a:rect l="l" t="t" r="r" b="b"/>
            <a:pathLst>
              <a:path w="831850">
                <a:moveTo>
                  <a:pt x="0" y="0"/>
                </a:moveTo>
                <a:lnTo>
                  <a:pt x="831723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55">
            <a:extLst>
              <a:ext uri="{FF2B5EF4-FFF2-40B4-BE49-F238E27FC236}">
                <a16:creationId xmlns:a16="http://schemas.microsoft.com/office/drawing/2014/main" id="{76B20667-96BF-B9F9-2D01-A8AD865C128E}"/>
              </a:ext>
            </a:extLst>
          </p:cNvPr>
          <p:cNvSpPr/>
          <p:nvPr/>
        </p:nvSpPr>
        <p:spPr>
          <a:xfrm>
            <a:off x="7537783" y="4314896"/>
            <a:ext cx="831850" cy="0"/>
          </a:xfrm>
          <a:custGeom>
            <a:avLst/>
            <a:gdLst/>
            <a:ahLst/>
            <a:cxnLst/>
            <a:rect l="l" t="t" r="r" b="b"/>
            <a:pathLst>
              <a:path w="831850">
                <a:moveTo>
                  <a:pt x="0" y="0"/>
                </a:moveTo>
                <a:lnTo>
                  <a:pt x="831723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8" name="object 56">
            <a:extLst>
              <a:ext uri="{FF2B5EF4-FFF2-40B4-BE49-F238E27FC236}">
                <a16:creationId xmlns:a16="http://schemas.microsoft.com/office/drawing/2014/main" id="{443F1336-29B6-DEA2-8454-EE8DA612C682}"/>
              </a:ext>
            </a:extLst>
          </p:cNvPr>
          <p:cNvGrpSpPr/>
          <p:nvPr/>
        </p:nvGrpSpPr>
        <p:grpSpPr>
          <a:xfrm>
            <a:off x="6554520" y="2568585"/>
            <a:ext cx="1832610" cy="1246505"/>
            <a:chOff x="4231865" y="2584897"/>
            <a:chExt cx="1832610" cy="1246505"/>
          </a:xfrm>
        </p:grpSpPr>
        <p:sp>
          <p:nvSpPr>
            <p:cNvPr id="49" name="object 57">
              <a:extLst>
                <a:ext uri="{FF2B5EF4-FFF2-40B4-BE49-F238E27FC236}">
                  <a16:creationId xmlns:a16="http://schemas.microsoft.com/office/drawing/2014/main" id="{9800755A-DBA4-1119-6E7F-3D58ABB3B14C}"/>
                </a:ext>
              </a:extLst>
            </p:cNvPr>
            <p:cNvSpPr/>
            <p:nvPr/>
          </p:nvSpPr>
          <p:spPr>
            <a:xfrm>
              <a:off x="4259694" y="3790733"/>
              <a:ext cx="1801495" cy="40640"/>
            </a:xfrm>
            <a:custGeom>
              <a:avLst/>
              <a:gdLst/>
              <a:ahLst/>
              <a:cxnLst/>
              <a:rect l="l" t="t" r="r" b="b"/>
              <a:pathLst>
                <a:path w="1801495" h="40639">
                  <a:moveTo>
                    <a:pt x="346976" y="6591"/>
                  </a:moveTo>
                  <a:lnTo>
                    <a:pt x="335038" y="6591"/>
                  </a:lnTo>
                  <a:lnTo>
                    <a:pt x="335038" y="40373"/>
                  </a:lnTo>
                  <a:lnTo>
                    <a:pt x="346976" y="40373"/>
                  </a:lnTo>
                  <a:lnTo>
                    <a:pt x="346976" y="6591"/>
                  </a:lnTo>
                  <a:close/>
                </a:path>
                <a:path w="1801495" h="40639">
                  <a:moveTo>
                    <a:pt x="570661" y="6591"/>
                  </a:moveTo>
                  <a:lnTo>
                    <a:pt x="558736" y="6591"/>
                  </a:lnTo>
                  <a:lnTo>
                    <a:pt x="558736" y="40373"/>
                  </a:lnTo>
                  <a:lnTo>
                    <a:pt x="570661" y="40373"/>
                  </a:lnTo>
                  <a:lnTo>
                    <a:pt x="570661" y="6591"/>
                  </a:lnTo>
                  <a:close/>
                </a:path>
                <a:path w="1801495" h="40639">
                  <a:moveTo>
                    <a:pt x="794359" y="6591"/>
                  </a:moveTo>
                  <a:lnTo>
                    <a:pt x="782434" y="6591"/>
                  </a:lnTo>
                  <a:lnTo>
                    <a:pt x="782434" y="40373"/>
                  </a:lnTo>
                  <a:lnTo>
                    <a:pt x="794359" y="40373"/>
                  </a:lnTo>
                  <a:lnTo>
                    <a:pt x="794359" y="6591"/>
                  </a:lnTo>
                  <a:close/>
                </a:path>
                <a:path w="1801495" h="40639">
                  <a:moveTo>
                    <a:pt x="1018057" y="6591"/>
                  </a:moveTo>
                  <a:lnTo>
                    <a:pt x="1006119" y="6591"/>
                  </a:lnTo>
                  <a:lnTo>
                    <a:pt x="1006119" y="40373"/>
                  </a:lnTo>
                  <a:lnTo>
                    <a:pt x="1018057" y="40373"/>
                  </a:lnTo>
                  <a:lnTo>
                    <a:pt x="1018057" y="6591"/>
                  </a:lnTo>
                  <a:close/>
                </a:path>
                <a:path w="1801495" h="40639">
                  <a:moveTo>
                    <a:pt x="1241742" y="6591"/>
                  </a:moveTo>
                  <a:lnTo>
                    <a:pt x="1229817" y="6591"/>
                  </a:lnTo>
                  <a:lnTo>
                    <a:pt x="1229817" y="40373"/>
                  </a:lnTo>
                  <a:lnTo>
                    <a:pt x="1241742" y="40373"/>
                  </a:lnTo>
                  <a:lnTo>
                    <a:pt x="1241742" y="6591"/>
                  </a:lnTo>
                  <a:close/>
                </a:path>
                <a:path w="1801495" h="40639">
                  <a:moveTo>
                    <a:pt x="1465440" y="6591"/>
                  </a:moveTo>
                  <a:lnTo>
                    <a:pt x="1453502" y="6591"/>
                  </a:lnTo>
                  <a:lnTo>
                    <a:pt x="1453502" y="40373"/>
                  </a:lnTo>
                  <a:lnTo>
                    <a:pt x="1465440" y="40373"/>
                  </a:lnTo>
                  <a:lnTo>
                    <a:pt x="1465440" y="6591"/>
                  </a:lnTo>
                  <a:close/>
                </a:path>
                <a:path w="1801495" h="40639">
                  <a:moveTo>
                    <a:pt x="1689125" y="6591"/>
                  </a:moveTo>
                  <a:lnTo>
                    <a:pt x="1677200" y="6591"/>
                  </a:lnTo>
                  <a:lnTo>
                    <a:pt x="1677200" y="40373"/>
                  </a:lnTo>
                  <a:lnTo>
                    <a:pt x="1689125" y="40373"/>
                  </a:lnTo>
                  <a:lnTo>
                    <a:pt x="1689125" y="6591"/>
                  </a:lnTo>
                  <a:close/>
                </a:path>
                <a:path w="1801495" h="40639">
                  <a:moveTo>
                    <a:pt x="1801469" y="0"/>
                  </a:moveTo>
                  <a:lnTo>
                    <a:pt x="0" y="0"/>
                  </a:lnTo>
                  <a:lnTo>
                    <a:pt x="0" y="6350"/>
                  </a:lnTo>
                  <a:lnTo>
                    <a:pt x="0" y="12700"/>
                  </a:lnTo>
                  <a:lnTo>
                    <a:pt x="111353" y="12700"/>
                  </a:lnTo>
                  <a:lnTo>
                    <a:pt x="111353" y="40373"/>
                  </a:lnTo>
                  <a:lnTo>
                    <a:pt x="123278" y="40373"/>
                  </a:lnTo>
                  <a:lnTo>
                    <a:pt x="123278" y="6591"/>
                  </a:lnTo>
                  <a:lnTo>
                    <a:pt x="111353" y="6591"/>
                  </a:lnTo>
                  <a:lnTo>
                    <a:pt x="111353" y="6350"/>
                  </a:lnTo>
                  <a:lnTo>
                    <a:pt x="1801469" y="6350"/>
                  </a:lnTo>
                  <a:lnTo>
                    <a:pt x="180146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8">
              <a:extLst>
                <a:ext uri="{FF2B5EF4-FFF2-40B4-BE49-F238E27FC236}">
                  <a16:creationId xmlns:a16="http://schemas.microsoft.com/office/drawing/2014/main" id="{05B56750-57DC-AD4A-686C-6AFB879C939B}"/>
                </a:ext>
              </a:extLst>
            </p:cNvPr>
            <p:cNvSpPr/>
            <p:nvPr/>
          </p:nvSpPr>
          <p:spPr>
            <a:xfrm>
              <a:off x="4382982" y="3800297"/>
              <a:ext cx="1678305" cy="0"/>
            </a:xfrm>
            <a:custGeom>
              <a:avLst/>
              <a:gdLst/>
              <a:ahLst/>
              <a:cxnLst/>
              <a:rect l="l" t="t" r="r" b="b"/>
              <a:pathLst>
                <a:path w="1678304">
                  <a:moveTo>
                    <a:pt x="0" y="0"/>
                  </a:moveTo>
                  <a:lnTo>
                    <a:pt x="1678191" y="0"/>
                  </a:lnTo>
                </a:path>
              </a:pathLst>
            </a:custGeom>
            <a:ln w="5961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9">
              <a:extLst>
                <a:ext uri="{FF2B5EF4-FFF2-40B4-BE49-F238E27FC236}">
                  <a16:creationId xmlns:a16="http://schemas.microsoft.com/office/drawing/2014/main" id="{C8D5E538-D0DC-C2C8-E424-D3167A12049E}"/>
                </a:ext>
              </a:extLst>
            </p:cNvPr>
            <p:cNvSpPr/>
            <p:nvPr/>
          </p:nvSpPr>
          <p:spPr>
            <a:xfrm>
              <a:off x="4231856" y="2598533"/>
              <a:ext cx="40005" cy="1205230"/>
            </a:xfrm>
            <a:custGeom>
              <a:avLst/>
              <a:gdLst/>
              <a:ahLst/>
              <a:cxnLst/>
              <a:rect l="l" t="t" r="r" b="b"/>
              <a:pathLst>
                <a:path w="40004" h="1205229">
                  <a:moveTo>
                    <a:pt x="39776" y="469"/>
                  </a:moveTo>
                  <a:lnTo>
                    <a:pt x="33807" y="469"/>
                  </a:lnTo>
                  <a:lnTo>
                    <a:pt x="33807" y="0"/>
                  </a:lnTo>
                  <a:lnTo>
                    <a:pt x="27838" y="0"/>
                  </a:lnTo>
                  <a:lnTo>
                    <a:pt x="27838" y="469"/>
                  </a:lnTo>
                  <a:lnTo>
                    <a:pt x="0" y="469"/>
                  </a:lnTo>
                  <a:lnTo>
                    <a:pt x="0" y="12395"/>
                  </a:lnTo>
                  <a:lnTo>
                    <a:pt x="27838" y="12395"/>
                  </a:lnTo>
                  <a:lnTo>
                    <a:pt x="27838" y="12700"/>
                  </a:lnTo>
                  <a:lnTo>
                    <a:pt x="27838" y="298373"/>
                  </a:lnTo>
                  <a:lnTo>
                    <a:pt x="27838" y="298564"/>
                  </a:lnTo>
                  <a:lnTo>
                    <a:pt x="0" y="298564"/>
                  </a:lnTo>
                  <a:lnTo>
                    <a:pt x="0" y="310489"/>
                  </a:lnTo>
                  <a:lnTo>
                    <a:pt x="27838" y="310489"/>
                  </a:lnTo>
                  <a:lnTo>
                    <a:pt x="27838" y="311061"/>
                  </a:lnTo>
                  <a:lnTo>
                    <a:pt x="27838" y="596646"/>
                  </a:lnTo>
                  <a:lnTo>
                    <a:pt x="0" y="596646"/>
                  </a:lnTo>
                  <a:lnTo>
                    <a:pt x="0" y="608571"/>
                  </a:lnTo>
                  <a:lnTo>
                    <a:pt x="27838" y="608571"/>
                  </a:lnTo>
                  <a:lnTo>
                    <a:pt x="27838" y="894740"/>
                  </a:lnTo>
                  <a:lnTo>
                    <a:pt x="0" y="894740"/>
                  </a:lnTo>
                  <a:lnTo>
                    <a:pt x="0" y="906665"/>
                  </a:lnTo>
                  <a:lnTo>
                    <a:pt x="27838" y="906665"/>
                  </a:lnTo>
                  <a:lnTo>
                    <a:pt x="27838" y="1192199"/>
                  </a:lnTo>
                  <a:lnTo>
                    <a:pt x="27838" y="1192822"/>
                  </a:lnTo>
                  <a:lnTo>
                    <a:pt x="0" y="1192822"/>
                  </a:lnTo>
                  <a:lnTo>
                    <a:pt x="0" y="1204747"/>
                  </a:lnTo>
                  <a:lnTo>
                    <a:pt x="27838" y="1204747"/>
                  </a:lnTo>
                  <a:lnTo>
                    <a:pt x="27838" y="1204899"/>
                  </a:lnTo>
                  <a:lnTo>
                    <a:pt x="33807" y="1204899"/>
                  </a:lnTo>
                  <a:lnTo>
                    <a:pt x="33807" y="1204747"/>
                  </a:lnTo>
                  <a:lnTo>
                    <a:pt x="39776" y="1204747"/>
                  </a:lnTo>
                  <a:lnTo>
                    <a:pt x="39776" y="1192822"/>
                  </a:lnTo>
                  <a:lnTo>
                    <a:pt x="33807" y="1192822"/>
                  </a:lnTo>
                  <a:lnTo>
                    <a:pt x="33807" y="1192199"/>
                  </a:lnTo>
                  <a:lnTo>
                    <a:pt x="39776" y="1192199"/>
                  </a:lnTo>
                  <a:lnTo>
                    <a:pt x="39776" y="906665"/>
                  </a:lnTo>
                  <a:lnTo>
                    <a:pt x="39776" y="311061"/>
                  </a:lnTo>
                  <a:lnTo>
                    <a:pt x="33807" y="311061"/>
                  </a:lnTo>
                  <a:lnTo>
                    <a:pt x="33807" y="310489"/>
                  </a:lnTo>
                  <a:lnTo>
                    <a:pt x="39776" y="310489"/>
                  </a:lnTo>
                  <a:lnTo>
                    <a:pt x="39776" y="298564"/>
                  </a:lnTo>
                  <a:lnTo>
                    <a:pt x="33807" y="298564"/>
                  </a:lnTo>
                  <a:lnTo>
                    <a:pt x="33807" y="298373"/>
                  </a:lnTo>
                  <a:lnTo>
                    <a:pt x="39776" y="298373"/>
                  </a:lnTo>
                  <a:lnTo>
                    <a:pt x="39776" y="12700"/>
                  </a:lnTo>
                  <a:lnTo>
                    <a:pt x="33807" y="12700"/>
                  </a:lnTo>
                  <a:lnTo>
                    <a:pt x="33807" y="12395"/>
                  </a:lnTo>
                  <a:lnTo>
                    <a:pt x="39776" y="12395"/>
                  </a:lnTo>
                  <a:lnTo>
                    <a:pt x="39776" y="46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60">
              <a:extLst>
                <a:ext uri="{FF2B5EF4-FFF2-40B4-BE49-F238E27FC236}">
                  <a16:creationId xmlns:a16="http://schemas.microsoft.com/office/drawing/2014/main" id="{6410CCD5-4C63-C0F2-6835-AA532C6985F6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96487" y="2771894"/>
              <a:ext cx="161058" cy="382541"/>
            </a:xfrm>
            <a:prstGeom prst="rect">
              <a:avLst/>
            </a:prstGeom>
          </p:spPr>
        </p:pic>
        <p:sp>
          <p:nvSpPr>
            <p:cNvPr id="53" name="object 61">
              <a:extLst>
                <a:ext uri="{FF2B5EF4-FFF2-40B4-BE49-F238E27FC236}">
                  <a16:creationId xmlns:a16="http://schemas.microsoft.com/office/drawing/2014/main" id="{429DD965-D07B-196C-008B-50DCE8309902}"/>
                </a:ext>
              </a:extLst>
            </p:cNvPr>
            <p:cNvSpPr/>
            <p:nvPr/>
          </p:nvSpPr>
          <p:spPr>
            <a:xfrm>
              <a:off x="4340225" y="3148482"/>
              <a:ext cx="73660" cy="321945"/>
            </a:xfrm>
            <a:custGeom>
              <a:avLst/>
              <a:gdLst/>
              <a:ahLst/>
              <a:cxnLst/>
              <a:rect l="l" t="t" r="r" b="b"/>
              <a:pathLst>
                <a:path w="73660" h="321945">
                  <a:moveTo>
                    <a:pt x="73571" y="310007"/>
                  </a:moveTo>
                  <a:lnTo>
                    <a:pt x="42748" y="310007"/>
                  </a:lnTo>
                  <a:lnTo>
                    <a:pt x="42748" y="0"/>
                  </a:lnTo>
                  <a:lnTo>
                    <a:pt x="30822" y="0"/>
                  </a:lnTo>
                  <a:lnTo>
                    <a:pt x="30822" y="310007"/>
                  </a:lnTo>
                  <a:lnTo>
                    <a:pt x="0" y="310007"/>
                  </a:lnTo>
                  <a:lnTo>
                    <a:pt x="0" y="321932"/>
                  </a:lnTo>
                  <a:lnTo>
                    <a:pt x="73571" y="321932"/>
                  </a:lnTo>
                  <a:lnTo>
                    <a:pt x="73571" y="31000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62">
              <a:extLst>
                <a:ext uri="{FF2B5EF4-FFF2-40B4-BE49-F238E27FC236}">
                  <a16:creationId xmlns:a16="http://schemas.microsoft.com/office/drawing/2014/main" id="{A0DB4761-5AAA-EB5F-E007-69EEBD1DC857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67565" y="2712276"/>
              <a:ext cx="161058" cy="298090"/>
            </a:xfrm>
            <a:prstGeom prst="rect">
              <a:avLst/>
            </a:prstGeom>
          </p:spPr>
        </p:pic>
        <p:sp>
          <p:nvSpPr>
            <p:cNvPr id="55" name="object 63">
              <a:extLst>
                <a:ext uri="{FF2B5EF4-FFF2-40B4-BE49-F238E27FC236}">
                  <a16:creationId xmlns:a16="http://schemas.microsoft.com/office/drawing/2014/main" id="{B4299368-840D-2B29-CC13-F2336715D008}"/>
                </a:ext>
              </a:extLst>
            </p:cNvPr>
            <p:cNvSpPr/>
            <p:nvPr/>
          </p:nvSpPr>
          <p:spPr>
            <a:xfrm>
              <a:off x="5191252" y="2755010"/>
              <a:ext cx="832485" cy="828040"/>
            </a:xfrm>
            <a:custGeom>
              <a:avLst/>
              <a:gdLst/>
              <a:ahLst/>
              <a:cxnLst/>
              <a:rect l="l" t="t" r="r" b="b"/>
              <a:pathLst>
                <a:path w="832485" h="828039">
                  <a:moveTo>
                    <a:pt x="161061" y="488861"/>
                  </a:moveTo>
                  <a:lnTo>
                    <a:pt x="149123" y="488861"/>
                  </a:lnTo>
                  <a:lnTo>
                    <a:pt x="149123" y="500786"/>
                  </a:lnTo>
                  <a:lnTo>
                    <a:pt x="149123" y="553440"/>
                  </a:lnTo>
                  <a:lnTo>
                    <a:pt x="149123" y="565365"/>
                  </a:lnTo>
                  <a:lnTo>
                    <a:pt x="149123" y="614057"/>
                  </a:lnTo>
                  <a:lnTo>
                    <a:pt x="11925" y="614057"/>
                  </a:lnTo>
                  <a:lnTo>
                    <a:pt x="11925" y="565365"/>
                  </a:lnTo>
                  <a:lnTo>
                    <a:pt x="149123" y="565365"/>
                  </a:lnTo>
                  <a:lnTo>
                    <a:pt x="149123" y="553440"/>
                  </a:lnTo>
                  <a:lnTo>
                    <a:pt x="11925" y="553440"/>
                  </a:lnTo>
                  <a:lnTo>
                    <a:pt x="11925" y="500786"/>
                  </a:lnTo>
                  <a:lnTo>
                    <a:pt x="149123" y="500786"/>
                  </a:lnTo>
                  <a:lnTo>
                    <a:pt x="149123" y="488861"/>
                  </a:lnTo>
                  <a:lnTo>
                    <a:pt x="86499" y="488861"/>
                  </a:lnTo>
                  <a:lnTo>
                    <a:pt x="86499" y="202704"/>
                  </a:lnTo>
                  <a:lnTo>
                    <a:pt x="117309" y="202704"/>
                  </a:lnTo>
                  <a:lnTo>
                    <a:pt x="117309" y="190779"/>
                  </a:lnTo>
                  <a:lnTo>
                    <a:pt x="43738" y="190779"/>
                  </a:lnTo>
                  <a:lnTo>
                    <a:pt x="43738" y="202704"/>
                  </a:lnTo>
                  <a:lnTo>
                    <a:pt x="74561" y="202704"/>
                  </a:lnTo>
                  <a:lnTo>
                    <a:pt x="74561" y="488861"/>
                  </a:lnTo>
                  <a:lnTo>
                    <a:pt x="0" y="488861"/>
                  </a:lnTo>
                  <a:lnTo>
                    <a:pt x="0" y="625983"/>
                  </a:lnTo>
                  <a:lnTo>
                    <a:pt x="74561" y="625983"/>
                  </a:lnTo>
                  <a:lnTo>
                    <a:pt x="74561" y="815759"/>
                  </a:lnTo>
                  <a:lnTo>
                    <a:pt x="43738" y="815759"/>
                  </a:lnTo>
                  <a:lnTo>
                    <a:pt x="43738" y="827684"/>
                  </a:lnTo>
                  <a:lnTo>
                    <a:pt x="117309" y="827684"/>
                  </a:lnTo>
                  <a:lnTo>
                    <a:pt x="117309" y="815759"/>
                  </a:lnTo>
                  <a:lnTo>
                    <a:pt x="86499" y="815759"/>
                  </a:lnTo>
                  <a:lnTo>
                    <a:pt x="86499" y="625983"/>
                  </a:lnTo>
                  <a:lnTo>
                    <a:pt x="161061" y="625983"/>
                  </a:lnTo>
                  <a:lnTo>
                    <a:pt x="161061" y="620014"/>
                  </a:lnTo>
                  <a:lnTo>
                    <a:pt x="161061" y="614057"/>
                  </a:lnTo>
                  <a:lnTo>
                    <a:pt x="161061" y="500786"/>
                  </a:lnTo>
                  <a:lnTo>
                    <a:pt x="161061" y="494817"/>
                  </a:lnTo>
                  <a:lnTo>
                    <a:pt x="161061" y="488861"/>
                  </a:lnTo>
                  <a:close/>
                </a:path>
                <a:path w="832485" h="828039">
                  <a:moveTo>
                    <a:pt x="832142" y="12915"/>
                  </a:moveTo>
                  <a:lnTo>
                    <a:pt x="820204" y="12915"/>
                  </a:lnTo>
                  <a:lnTo>
                    <a:pt x="820204" y="24841"/>
                  </a:lnTo>
                  <a:lnTo>
                    <a:pt x="820204" y="268274"/>
                  </a:lnTo>
                  <a:lnTo>
                    <a:pt x="820204" y="280200"/>
                  </a:lnTo>
                  <a:lnTo>
                    <a:pt x="820204" y="566356"/>
                  </a:lnTo>
                  <a:lnTo>
                    <a:pt x="683006" y="566356"/>
                  </a:lnTo>
                  <a:lnTo>
                    <a:pt x="683006" y="280200"/>
                  </a:lnTo>
                  <a:lnTo>
                    <a:pt x="820204" y="280200"/>
                  </a:lnTo>
                  <a:lnTo>
                    <a:pt x="820204" y="268274"/>
                  </a:lnTo>
                  <a:lnTo>
                    <a:pt x="683006" y="268274"/>
                  </a:lnTo>
                  <a:lnTo>
                    <a:pt x="683006" y="24841"/>
                  </a:lnTo>
                  <a:lnTo>
                    <a:pt x="820204" y="24841"/>
                  </a:lnTo>
                  <a:lnTo>
                    <a:pt x="820204" y="12915"/>
                  </a:lnTo>
                  <a:lnTo>
                    <a:pt x="757567" y="12915"/>
                  </a:lnTo>
                  <a:lnTo>
                    <a:pt x="757567" y="11925"/>
                  </a:lnTo>
                  <a:lnTo>
                    <a:pt x="788390" y="11925"/>
                  </a:lnTo>
                  <a:lnTo>
                    <a:pt x="788390" y="0"/>
                  </a:lnTo>
                  <a:lnTo>
                    <a:pt x="714819" y="0"/>
                  </a:lnTo>
                  <a:lnTo>
                    <a:pt x="714819" y="11925"/>
                  </a:lnTo>
                  <a:lnTo>
                    <a:pt x="745642" y="11925"/>
                  </a:lnTo>
                  <a:lnTo>
                    <a:pt x="745642" y="12915"/>
                  </a:lnTo>
                  <a:lnTo>
                    <a:pt x="671080" y="12915"/>
                  </a:lnTo>
                  <a:lnTo>
                    <a:pt x="671080" y="578281"/>
                  </a:lnTo>
                  <a:lnTo>
                    <a:pt x="745642" y="578281"/>
                  </a:lnTo>
                  <a:lnTo>
                    <a:pt x="745642" y="619023"/>
                  </a:lnTo>
                  <a:lnTo>
                    <a:pt x="714819" y="619023"/>
                  </a:lnTo>
                  <a:lnTo>
                    <a:pt x="714819" y="630948"/>
                  </a:lnTo>
                  <a:lnTo>
                    <a:pt x="788390" y="630948"/>
                  </a:lnTo>
                  <a:lnTo>
                    <a:pt x="788390" y="619023"/>
                  </a:lnTo>
                  <a:lnTo>
                    <a:pt x="757567" y="619023"/>
                  </a:lnTo>
                  <a:lnTo>
                    <a:pt x="757567" y="578281"/>
                  </a:lnTo>
                  <a:lnTo>
                    <a:pt x="832142" y="578281"/>
                  </a:lnTo>
                  <a:lnTo>
                    <a:pt x="832142" y="572325"/>
                  </a:lnTo>
                  <a:lnTo>
                    <a:pt x="832142" y="566356"/>
                  </a:lnTo>
                  <a:lnTo>
                    <a:pt x="832142" y="24841"/>
                  </a:lnTo>
                  <a:lnTo>
                    <a:pt x="832142" y="18872"/>
                  </a:lnTo>
                  <a:lnTo>
                    <a:pt x="832142" y="129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64">
              <a:extLst>
                <a:ext uri="{FF2B5EF4-FFF2-40B4-BE49-F238E27FC236}">
                  <a16:creationId xmlns:a16="http://schemas.microsoft.com/office/drawing/2014/main" id="{3DB2F703-3EB1-B774-403C-7F634EBD9A37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20180" y="2807665"/>
              <a:ext cx="161058" cy="351738"/>
            </a:xfrm>
            <a:prstGeom prst="rect">
              <a:avLst/>
            </a:prstGeom>
          </p:spPr>
        </p:pic>
        <p:sp>
          <p:nvSpPr>
            <p:cNvPr id="57" name="object 65">
              <a:extLst>
                <a:ext uri="{FF2B5EF4-FFF2-40B4-BE49-F238E27FC236}">
                  <a16:creationId xmlns:a16="http://schemas.microsoft.com/office/drawing/2014/main" id="{D2632B73-D7A9-183C-E48F-DAC3606535F7}"/>
                </a:ext>
              </a:extLst>
            </p:cNvPr>
            <p:cNvSpPr/>
            <p:nvPr/>
          </p:nvSpPr>
          <p:spPr>
            <a:xfrm>
              <a:off x="4563923" y="2784817"/>
              <a:ext cx="1236345" cy="756285"/>
            </a:xfrm>
            <a:custGeom>
              <a:avLst/>
              <a:gdLst/>
              <a:ahLst/>
              <a:cxnLst/>
              <a:rect l="l" t="t" r="r" b="b"/>
              <a:pathLst>
                <a:path w="1236345" h="756285">
                  <a:moveTo>
                    <a:pt x="73571" y="673671"/>
                  </a:moveTo>
                  <a:lnTo>
                    <a:pt x="42748" y="673671"/>
                  </a:lnTo>
                  <a:lnTo>
                    <a:pt x="42748" y="368630"/>
                  </a:lnTo>
                  <a:lnTo>
                    <a:pt x="30810" y="368630"/>
                  </a:lnTo>
                  <a:lnTo>
                    <a:pt x="30810" y="673671"/>
                  </a:lnTo>
                  <a:lnTo>
                    <a:pt x="0" y="673671"/>
                  </a:lnTo>
                  <a:lnTo>
                    <a:pt x="0" y="685596"/>
                  </a:lnTo>
                  <a:lnTo>
                    <a:pt x="73571" y="685596"/>
                  </a:lnTo>
                  <a:lnTo>
                    <a:pt x="73571" y="673671"/>
                  </a:lnTo>
                  <a:close/>
                </a:path>
                <a:path w="1236345" h="756285">
                  <a:moveTo>
                    <a:pt x="341007" y="165938"/>
                  </a:moveTo>
                  <a:lnTo>
                    <a:pt x="329069" y="165938"/>
                  </a:lnTo>
                  <a:lnTo>
                    <a:pt x="329069" y="177863"/>
                  </a:lnTo>
                  <a:lnTo>
                    <a:pt x="329069" y="268287"/>
                  </a:lnTo>
                  <a:lnTo>
                    <a:pt x="329069" y="280200"/>
                  </a:lnTo>
                  <a:lnTo>
                    <a:pt x="329069" y="339813"/>
                  </a:lnTo>
                  <a:lnTo>
                    <a:pt x="191871" y="339813"/>
                  </a:lnTo>
                  <a:lnTo>
                    <a:pt x="191871" y="280200"/>
                  </a:lnTo>
                  <a:lnTo>
                    <a:pt x="329069" y="280200"/>
                  </a:lnTo>
                  <a:lnTo>
                    <a:pt x="329069" y="268287"/>
                  </a:lnTo>
                  <a:lnTo>
                    <a:pt x="191871" y="268287"/>
                  </a:lnTo>
                  <a:lnTo>
                    <a:pt x="191871" y="177863"/>
                  </a:lnTo>
                  <a:lnTo>
                    <a:pt x="329069" y="177863"/>
                  </a:lnTo>
                  <a:lnTo>
                    <a:pt x="329069" y="165938"/>
                  </a:lnTo>
                  <a:lnTo>
                    <a:pt x="266433" y="165938"/>
                  </a:lnTo>
                  <a:lnTo>
                    <a:pt x="266433" y="11925"/>
                  </a:lnTo>
                  <a:lnTo>
                    <a:pt x="297256" y="11925"/>
                  </a:lnTo>
                  <a:lnTo>
                    <a:pt x="297256" y="0"/>
                  </a:lnTo>
                  <a:lnTo>
                    <a:pt x="223685" y="0"/>
                  </a:lnTo>
                  <a:lnTo>
                    <a:pt x="223685" y="11925"/>
                  </a:lnTo>
                  <a:lnTo>
                    <a:pt x="254508" y="11925"/>
                  </a:lnTo>
                  <a:lnTo>
                    <a:pt x="254508" y="165938"/>
                  </a:lnTo>
                  <a:lnTo>
                    <a:pt x="179946" y="165938"/>
                  </a:lnTo>
                  <a:lnTo>
                    <a:pt x="179946" y="351739"/>
                  </a:lnTo>
                  <a:lnTo>
                    <a:pt x="254508" y="351739"/>
                  </a:lnTo>
                  <a:lnTo>
                    <a:pt x="254508" y="523633"/>
                  </a:lnTo>
                  <a:lnTo>
                    <a:pt x="223685" y="523633"/>
                  </a:lnTo>
                  <a:lnTo>
                    <a:pt x="223685" y="535559"/>
                  </a:lnTo>
                  <a:lnTo>
                    <a:pt x="297256" y="535559"/>
                  </a:lnTo>
                  <a:lnTo>
                    <a:pt x="297256" y="523633"/>
                  </a:lnTo>
                  <a:lnTo>
                    <a:pt x="266433" y="523633"/>
                  </a:lnTo>
                  <a:lnTo>
                    <a:pt x="266433" y="351739"/>
                  </a:lnTo>
                  <a:lnTo>
                    <a:pt x="341007" y="351739"/>
                  </a:lnTo>
                  <a:lnTo>
                    <a:pt x="341007" y="345782"/>
                  </a:lnTo>
                  <a:lnTo>
                    <a:pt x="341007" y="339813"/>
                  </a:lnTo>
                  <a:lnTo>
                    <a:pt x="341007" y="177863"/>
                  </a:lnTo>
                  <a:lnTo>
                    <a:pt x="341007" y="171894"/>
                  </a:lnTo>
                  <a:lnTo>
                    <a:pt x="341007" y="165938"/>
                  </a:lnTo>
                  <a:close/>
                </a:path>
                <a:path w="1236345" h="756285">
                  <a:moveTo>
                    <a:pt x="1012075" y="447128"/>
                  </a:moveTo>
                  <a:lnTo>
                    <a:pt x="1000150" y="447128"/>
                  </a:lnTo>
                  <a:lnTo>
                    <a:pt x="1000150" y="459054"/>
                  </a:lnTo>
                  <a:lnTo>
                    <a:pt x="1000150" y="518668"/>
                  </a:lnTo>
                  <a:lnTo>
                    <a:pt x="1000150" y="530593"/>
                  </a:lnTo>
                  <a:lnTo>
                    <a:pt x="1000150" y="571334"/>
                  </a:lnTo>
                  <a:lnTo>
                    <a:pt x="862952" y="571334"/>
                  </a:lnTo>
                  <a:lnTo>
                    <a:pt x="862952" y="530593"/>
                  </a:lnTo>
                  <a:lnTo>
                    <a:pt x="1000150" y="530593"/>
                  </a:lnTo>
                  <a:lnTo>
                    <a:pt x="1000150" y="518668"/>
                  </a:lnTo>
                  <a:lnTo>
                    <a:pt x="862952" y="518668"/>
                  </a:lnTo>
                  <a:lnTo>
                    <a:pt x="862952" y="459054"/>
                  </a:lnTo>
                  <a:lnTo>
                    <a:pt x="1000150" y="459054"/>
                  </a:lnTo>
                  <a:lnTo>
                    <a:pt x="1000150" y="447128"/>
                  </a:lnTo>
                  <a:lnTo>
                    <a:pt x="937514" y="447128"/>
                  </a:lnTo>
                  <a:lnTo>
                    <a:pt x="937514" y="172897"/>
                  </a:lnTo>
                  <a:lnTo>
                    <a:pt x="968336" y="172897"/>
                  </a:lnTo>
                  <a:lnTo>
                    <a:pt x="968336" y="160972"/>
                  </a:lnTo>
                  <a:lnTo>
                    <a:pt x="894765" y="160972"/>
                  </a:lnTo>
                  <a:lnTo>
                    <a:pt x="894765" y="172897"/>
                  </a:lnTo>
                  <a:lnTo>
                    <a:pt x="925588" y="172897"/>
                  </a:lnTo>
                  <a:lnTo>
                    <a:pt x="925588" y="447128"/>
                  </a:lnTo>
                  <a:lnTo>
                    <a:pt x="851027" y="447128"/>
                  </a:lnTo>
                  <a:lnTo>
                    <a:pt x="851027" y="583260"/>
                  </a:lnTo>
                  <a:lnTo>
                    <a:pt x="925588" y="583260"/>
                  </a:lnTo>
                  <a:lnTo>
                    <a:pt x="925588" y="744220"/>
                  </a:lnTo>
                  <a:lnTo>
                    <a:pt x="894765" y="744220"/>
                  </a:lnTo>
                  <a:lnTo>
                    <a:pt x="894765" y="756145"/>
                  </a:lnTo>
                  <a:lnTo>
                    <a:pt x="968336" y="756145"/>
                  </a:lnTo>
                  <a:lnTo>
                    <a:pt x="968336" y="744220"/>
                  </a:lnTo>
                  <a:lnTo>
                    <a:pt x="937514" y="744220"/>
                  </a:lnTo>
                  <a:lnTo>
                    <a:pt x="937514" y="583260"/>
                  </a:lnTo>
                  <a:lnTo>
                    <a:pt x="1012075" y="583260"/>
                  </a:lnTo>
                  <a:lnTo>
                    <a:pt x="1012075" y="577291"/>
                  </a:lnTo>
                  <a:lnTo>
                    <a:pt x="1012075" y="571334"/>
                  </a:lnTo>
                  <a:lnTo>
                    <a:pt x="1012075" y="459054"/>
                  </a:lnTo>
                  <a:lnTo>
                    <a:pt x="1012075" y="453085"/>
                  </a:lnTo>
                  <a:lnTo>
                    <a:pt x="1012075" y="447128"/>
                  </a:lnTo>
                  <a:close/>
                </a:path>
                <a:path w="1236345" h="756285">
                  <a:moveTo>
                    <a:pt x="1235773" y="488861"/>
                  </a:moveTo>
                  <a:lnTo>
                    <a:pt x="1223848" y="488861"/>
                  </a:lnTo>
                  <a:lnTo>
                    <a:pt x="1223848" y="500786"/>
                  </a:lnTo>
                  <a:lnTo>
                    <a:pt x="1223848" y="535559"/>
                  </a:lnTo>
                  <a:lnTo>
                    <a:pt x="1223848" y="547484"/>
                  </a:lnTo>
                  <a:lnTo>
                    <a:pt x="1223848" y="589216"/>
                  </a:lnTo>
                  <a:lnTo>
                    <a:pt x="1086650" y="589216"/>
                  </a:lnTo>
                  <a:lnTo>
                    <a:pt x="1086650" y="547484"/>
                  </a:lnTo>
                  <a:lnTo>
                    <a:pt x="1223848" y="547484"/>
                  </a:lnTo>
                  <a:lnTo>
                    <a:pt x="1223848" y="535559"/>
                  </a:lnTo>
                  <a:lnTo>
                    <a:pt x="1086650" y="535559"/>
                  </a:lnTo>
                  <a:lnTo>
                    <a:pt x="1086650" y="500786"/>
                  </a:lnTo>
                  <a:lnTo>
                    <a:pt x="1223848" y="500786"/>
                  </a:lnTo>
                  <a:lnTo>
                    <a:pt x="1223848" y="488861"/>
                  </a:lnTo>
                  <a:lnTo>
                    <a:pt x="1161211" y="488861"/>
                  </a:lnTo>
                  <a:lnTo>
                    <a:pt x="1161211" y="243446"/>
                  </a:lnTo>
                  <a:lnTo>
                    <a:pt x="1192022" y="243446"/>
                  </a:lnTo>
                  <a:lnTo>
                    <a:pt x="1192022" y="231521"/>
                  </a:lnTo>
                  <a:lnTo>
                    <a:pt x="1118463" y="231521"/>
                  </a:lnTo>
                  <a:lnTo>
                    <a:pt x="1118463" y="243446"/>
                  </a:lnTo>
                  <a:lnTo>
                    <a:pt x="1149273" y="243446"/>
                  </a:lnTo>
                  <a:lnTo>
                    <a:pt x="1149273" y="488861"/>
                  </a:lnTo>
                  <a:lnTo>
                    <a:pt x="1074712" y="488861"/>
                  </a:lnTo>
                  <a:lnTo>
                    <a:pt x="1074712" y="601141"/>
                  </a:lnTo>
                  <a:lnTo>
                    <a:pt x="1149273" y="601141"/>
                  </a:lnTo>
                  <a:lnTo>
                    <a:pt x="1149273" y="738263"/>
                  </a:lnTo>
                  <a:lnTo>
                    <a:pt x="1118463" y="738263"/>
                  </a:lnTo>
                  <a:lnTo>
                    <a:pt x="1118463" y="750189"/>
                  </a:lnTo>
                  <a:lnTo>
                    <a:pt x="1192022" y="750189"/>
                  </a:lnTo>
                  <a:lnTo>
                    <a:pt x="1192022" y="738263"/>
                  </a:lnTo>
                  <a:lnTo>
                    <a:pt x="1161211" y="738263"/>
                  </a:lnTo>
                  <a:lnTo>
                    <a:pt x="1161211" y="601141"/>
                  </a:lnTo>
                  <a:lnTo>
                    <a:pt x="1235773" y="601141"/>
                  </a:lnTo>
                  <a:lnTo>
                    <a:pt x="1235773" y="595172"/>
                  </a:lnTo>
                  <a:lnTo>
                    <a:pt x="1235773" y="589216"/>
                  </a:lnTo>
                  <a:lnTo>
                    <a:pt x="1235773" y="500786"/>
                  </a:lnTo>
                  <a:lnTo>
                    <a:pt x="1235773" y="494817"/>
                  </a:lnTo>
                  <a:lnTo>
                    <a:pt x="1235773" y="48886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66">
              <a:extLst>
                <a:ext uri="{FF2B5EF4-FFF2-40B4-BE49-F238E27FC236}">
                  <a16:creationId xmlns:a16="http://schemas.microsoft.com/office/drawing/2014/main" id="{513ACB28-2AAE-BAA7-491A-07090CD85A49}"/>
                </a:ext>
              </a:extLst>
            </p:cNvPr>
            <p:cNvSpPr/>
            <p:nvPr/>
          </p:nvSpPr>
          <p:spPr>
            <a:xfrm>
              <a:off x="4834344" y="2588072"/>
              <a:ext cx="215265" cy="76835"/>
            </a:xfrm>
            <a:custGeom>
              <a:avLst/>
              <a:gdLst/>
              <a:ahLst/>
              <a:cxnLst/>
              <a:rect l="l" t="t" r="r" b="b"/>
              <a:pathLst>
                <a:path w="215264" h="76835">
                  <a:moveTo>
                    <a:pt x="0" y="76509"/>
                  </a:moveTo>
                  <a:lnTo>
                    <a:pt x="0" y="0"/>
                  </a:lnTo>
                  <a:lnTo>
                    <a:pt x="214744" y="0"/>
                  </a:lnTo>
                  <a:lnTo>
                    <a:pt x="214744" y="76509"/>
                  </a:lnTo>
                </a:path>
              </a:pathLst>
            </a:custGeom>
            <a:ln w="59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9" name="object 67">
            <a:extLst>
              <a:ext uri="{FF2B5EF4-FFF2-40B4-BE49-F238E27FC236}">
                <a16:creationId xmlns:a16="http://schemas.microsoft.com/office/drawing/2014/main" id="{995A8A04-0B52-F07B-7F35-9FBFE5CC4C4E}"/>
              </a:ext>
            </a:extLst>
          </p:cNvPr>
          <p:cNvSpPr txBox="1"/>
          <p:nvPr/>
        </p:nvSpPr>
        <p:spPr>
          <a:xfrm>
            <a:off x="6479758" y="3730543"/>
            <a:ext cx="63500" cy="1066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00" b="1" spc="-50" dirty="0">
                <a:latin typeface="Arial"/>
                <a:cs typeface="Arial"/>
              </a:rPr>
              <a:t>0</a:t>
            </a:r>
            <a:endParaRPr sz="500">
              <a:latin typeface="Arial"/>
              <a:cs typeface="Arial"/>
            </a:endParaRPr>
          </a:p>
        </p:txBody>
      </p:sp>
      <p:sp>
        <p:nvSpPr>
          <p:cNvPr id="60" name="object 68">
            <a:extLst>
              <a:ext uri="{FF2B5EF4-FFF2-40B4-BE49-F238E27FC236}">
                <a16:creationId xmlns:a16="http://schemas.microsoft.com/office/drawing/2014/main" id="{B61CD025-F01A-7B65-26A6-8A23082E00CF}"/>
              </a:ext>
            </a:extLst>
          </p:cNvPr>
          <p:cNvSpPr txBox="1"/>
          <p:nvPr/>
        </p:nvSpPr>
        <p:spPr>
          <a:xfrm>
            <a:off x="6479758" y="3432456"/>
            <a:ext cx="63500" cy="1066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00" b="1" spc="-50" dirty="0">
                <a:latin typeface="Arial"/>
                <a:cs typeface="Arial"/>
              </a:rPr>
              <a:t>5</a:t>
            </a:r>
            <a:endParaRPr sz="500">
              <a:latin typeface="Arial"/>
              <a:cs typeface="Arial"/>
            </a:endParaRPr>
          </a:p>
        </p:txBody>
      </p:sp>
      <p:sp>
        <p:nvSpPr>
          <p:cNvPr id="61" name="object 69">
            <a:extLst>
              <a:ext uri="{FF2B5EF4-FFF2-40B4-BE49-F238E27FC236}">
                <a16:creationId xmlns:a16="http://schemas.microsoft.com/office/drawing/2014/main" id="{4B93B0C1-FC7B-E75A-4C67-DD444678E438}"/>
              </a:ext>
            </a:extLst>
          </p:cNvPr>
          <p:cNvSpPr txBox="1"/>
          <p:nvPr/>
        </p:nvSpPr>
        <p:spPr>
          <a:xfrm>
            <a:off x="6431695" y="3134366"/>
            <a:ext cx="111125" cy="1066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00" b="1" dirty="0">
                <a:latin typeface="Arial"/>
                <a:cs typeface="Arial"/>
              </a:rPr>
              <a:t>1</a:t>
            </a:r>
            <a:r>
              <a:rPr sz="500" b="1" spc="-45" dirty="0">
                <a:latin typeface="Arial"/>
                <a:cs typeface="Arial"/>
              </a:rPr>
              <a:t> </a:t>
            </a:r>
            <a:r>
              <a:rPr sz="500" b="1" spc="-60" dirty="0">
                <a:latin typeface="Arial"/>
                <a:cs typeface="Arial"/>
              </a:rPr>
              <a:t>0</a:t>
            </a:r>
            <a:endParaRPr sz="500">
              <a:latin typeface="Arial"/>
              <a:cs typeface="Arial"/>
            </a:endParaRPr>
          </a:p>
        </p:txBody>
      </p:sp>
      <p:sp>
        <p:nvSpPr>
          <p:cNvPr id="62" name="object 70">
            <a:extLst>
              <a:ext uri="{FF2B5EF4-FFF2-40B4-BE49-F238E27FC236}">
                <a16:creationId xmlns:a16="http://schemas.microsoft.com/office/drawing/2014/main" id="{D9A9C092-7F06-3454-3F45-2E3D9ECB41B5}"/>
              </a:ext>
            </a:extLst>
          </p:cNvPr>
          <p:cNvSpPr txBox="1"/>
          <p:nvPr/>
        </p:nvSpPr>
        <p:spPr>
          <a:xfrm>
            <a:off x="6431695" y="2836284"/>
            <a:ext cx="111125" cy="1066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00" b="1" dirty="0">
                <a:latin typeface="Arial"/>
                <a:cs typeface="Arial"/>
              </a:rPr>
              <a:t>1</a:t>
            </a:r>
            <a:r>
              <a:rPr sz="500" b="1" spc="-45" dirty="0">
                <a:latin typeface="Arial"/>
                <a:cs typeface="Arial"/>
              </a:rPr>
              <a:t> </a:t>
            </a:r>
            <a:r>
              <a:rPr sz="500" b="1" spc="-60" dirty="0">
                <a:latin typeface="Arial"/>
                <a:cs typeface="Arial"/>
              </a:rPr>
              <a:t>5</a:t>
            </a:r>
            <a:endParaRPr sz="500">
              <a:latin typeface="Arial"/>
              <a:cs typeface="Arial"/>
            </a:endParaRPr>
          </a:p>
        </p:txBody>
      </p:sp>
      <p:sp>
        <p:nvSpPr>
          <p:cNvPr id="63" name="object 71">
            <a:extLst>
              <a:ext uri="{FF2B5EF4-FFF2-40B4-BE49-F238E27FC236}">
                <a16:creationId xmlns:a16="http://schemas.microsoft.com/office/drawing/2014/main" id="{18123F8E-B3E9-53A2-FA3B-89BB06038FDC}"/>
              </a:ext>
            </a:extLst>
          </p:cNvPr>
          <p:cNvSpPr txBox="1"/>
          <p:nvPr/>
        </p:nvSpPr>
        <p:spPr>
          <a:xfrm>
            <a:off x="6431695" y="2538193"/>
            <a:ext cx="111125" cy="1066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00" b="1" dirty="0">
                <a:latin typeface="Arial"/>
                <a:cs typeface="Arial"/>
              </a:rPr>
              <a:t>2</a:t>
            </a:r>
            <a:r>
              <a:rPr sz="500" b="1" spc="-45" dirty="0">
                <a:latin typeface="Arial"/>
                <a:cs typeface="Arial"/>
              </a:rPr>
              <a:t> </a:t>
            </a:r>
            <a:r>
              <a:rPr sz="500" b="1" spc="-60" dirty="0">
                <a:latin typeface="Arial"/>
                <a:cs typeface="Arial"/>
              </a:rPr>
              <a:t>0</a:t>
            </a:r>
            <a:endParaRPr sz="500">
              <a:latin typeface="Arial"/>
              <a:cs typeface="Arial"/>
            </a:endParaRPr>
          </a:p>
        </p:txBody>
      </p:sp>
      <p:sp>
        <p:nvSpPr>
          <p:cNvPr id="64" name="object 72">
            <a:extLst>
              <a:ext uri="{FF2B5EF4-FFF2-40B4-BE49-F238E27FC236}">
                <a16:creationId xmlns:a16="http://schemas.microsoft.com/office/drawing/2014/main" id="{1AE96C62-23BE-33DF-F094-644B32106814}"/>
              </a:ext>
            </a:extLst>
          </p:cNvPr>
          <p:cNvSpPr/>
          <p:nvPr/>
        </p:nvSpPr>
        <p:spPr>
          <a:xfrm>
            <a:off x="6708619" y="2257771"/>
            <a:ext cx="663575" cy="76835"/>
          </a:xfrm>
          <a:custGeom>
            <a:avLst/>
            <a:gdLst/>
            <a:ahLst/>
            <a:cxnLst/>
            <a:rect l="l" t="t" r="r" b="b"/>
            <a:pathLst>
              <a:path w="663575" h="76835">
                <a:moveTo>
                  <a:pt x="0" y="76509"/>
                </a:moveTo>
                <a:lnTo>
                  <a:pt x="0" y="0"/>
                </a:lnTo>
                <a:lnTo>
                  <a:pt x="663124" y="0"/>
                </a:lnTo>
                <a:lnTo>
                  <a:pt x="663124" y="76509"/>
                </a:lnTo>
              </a:path>
            </a:pathLst>
          </a:custGeom>
          <a:ln w="596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73">
            <a:extLst>
              <a:ext uri="{FF2B5EF4-FFF2-40B4-BE49-F238E27FC236}">
                <a16:creationId xmlns:a16="http://schemas.microsoft.com/office/drawing/2014/main" id="{49075C06-4074-256A-E315-BC12830DF767}"/>
              </a:ext>
            </a:extLst>
          </p:cNvPr>
          <p:cNvSpPr txBox="1"/>
          <p:nvPr/>
        </p:nvSpPr>
        <p:spPr>
          <a:xfrm>
            <a:off x="6894757" y="2176510"/>
            <a:ext cx="285115" cy="850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00" spc="-10" dirty="0">
                <a:latin typeface="Arial"/>
                <a:cs typeface="Arial"/>
              </a:rPr>
              <a:t>p</a:t>
            </a:r>
            <a:r>
              <a:rPr sz="400" spc="-50" dirty="0">
                <a:latin typeface="Arial"/>
                <a:cs typeface="Arial"/>
              </a:rPr>
              <a:t> </a:t>
            </a:r>
            <a:r>
              <a:rPr sz="400" spc="-10" dirty="0">
                <a:latin typeface="Arial"/>
                <a:cs typeface="Arial"/>
              </a:rPr>
              <a:t>&lt;</a:t>
            </a:r>
            <a:r>
              <a:rPr sz="400" spc="-50" dirty="0">
                <a:latin typeface="Arial"/>
                <a:cs typeface="Arial"/>
              </a:rPr>
              <a:t> </a:t>
            </a:r>
            <a:r>
              <a:rPr sz="400" spc="-10" dirty="0">
                <a:latin typeface="Arial"/>
                <a:cs typeface="Arial"/>
              </a:rPr>
              <a:t>0</a:t>
            </a:r>
            <a:r>
              <a:rPr sz="400" spc="-45" dirty="0">
                <a:latin typeface="Arial"/>
                <a:cs typeface="Arial"/>
              </a:rPr>
              <a:t> </a:t>
            </a:r>
            <a:r>
              <a:rPr sz="400" dirty="0">
                <a:latin typeface="Arial"/>
                <a:cs typeface="Arial"/>
              </a:rPr>
              <a:t>.0</a:t>
            </a:r>
            <a:r>
              <a:rPr sz="400" spc="-50" dirty="0">
                <a:latin typeface="Arial"/>
                <a:cs typeface="Arial"/>
              </a:rPr>
              <a:t> </a:t>
            </a:r>
            <a:r>
              <a:rPr sz="400" spc="-10" dirty="0">
                <a:latin typeface="Arial"/>
                <a:cs typeface="Arial"/>
              </a:rPr>
              <a:t>0</a:t>
            </a:r>
            <a:r>
              <a:rPr sz="400" spc="-50" dirty="0">
                <a:latin typeface="Arial"/>
                <a:cs typeface="Arial"/>
              </a:rPr>
              <a:t> </a:t>
            </a:r>
            <a:r>
              <a:rPr sz="400" spc="-10" dirty="0">
                <a:latin typeface="Arial"/>
                <a:cs typeface="Arial"/>
              </a:rPr>
              <a:t>0</a:t>
            </a:r>
            <a:r>
              <a:rPr sz="400" spc="-50" dirty="0">
                <a:latin typeface="Arial"/>
                <a:cs typeface="Arial"/>
              </a:rPr>
              <a:t> 1</a:t>
            </a:r>
            <a:endParaRPr sz="400">
              <a:latin typeface="Arial"/>
              <a:cs typeface="Arial"/>
            </a:endParaRPr>
          </a:p>
        </p:txBody>
      </p:sp>
      <p:sp>
        <p:nvSpPr>
          <p:cNvPr id="66" name="object 74">
            <a:extLst>
              <a:ext uri="{FF2B5EF4-FFF2-40B4-BE49-F238E27FC236}">
                <a16:creationId xmlns:a16="http://schemas.microsoft.com/office/drawing/2014/main" id="{6537720A-8BB7-F1AF-D70A-A982F133F48F}"/>
              </a:ext>
            </a:extLst>
          </p:cNvPr>
          <p:cNvSpPr/>
          <p:nvPr/>
        </p:nvSpPr>
        <p:spPr>
          <a:xfrm>
            <a:off x="6932312" y="2420727"/>
            <a:ext cx="440055" cy="76835"/>
          </a:xfrm>
          <a:custGeom>
            <a:avLst/>
            <a:gdLst/>
            <a:ahLst/>
            <a:cxnLst/>
            <a:rect l="l" t="t" r="r" b="b"/>
            <a:pathLst>
              <a:path w="440054" h="76835">
                <a:moveTo>
                  <a:pt x="0" y="76509"/>
                </a:moveTo>
                <a:lnTo>
                  <a:pt x="0" y="0"/>
                </a:lnTo>
                <a:lnTo>
                  <a:pt x="439431" y="0"/>
                </a:lnTo>
                <a:lnTo>
                  <a:pt x="439431" y="76509"/>
                </a:lnTo>
              </a:path>
            </a:pathLst>
          </a:custGeom>
          <a:ln w="596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75">
            <a:extLst>
              <a:ext uri="{FF2B5EF4-FFF2-40B4-BE49-F238E27FC236}">
                <a16:creationId xmlns:a16="http://schemas.microsoft.com/office/drawing/2014/main" id="{3D0999E5-E888-F40E-F3B2-3FCE35E8DBBC}"/>
              </a:ext>
            </a:extLst>
          </p:cNvPr>
          <p:cNvSpPr txBox="1"/>
          <p:nvPr/>
        </p:nvSpPr>
        <p:spPr>
          <a:xfrm>
            <a:off x="7024002" y="2333504"/>
            <a:ext cx="285115" cy="850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00" spc="-10" dirty="0">
                <a:latin typeface="Arial"/>
                <a:cs typeface="Arial"/>
              </a:rPr>
              <a:t>p</a:t>
            </a:r>
            <a:r>
              <a:rPr sz="400" spc="-50" dirty="0">
                <a:latin typeface="Arial"/>
                <a:cs typeface="Arial"/>
              </a:rPr>
              <a:t> </a:t>
            </a:r>
            <a:r>
              <a:rPr sz="400" spc="-10" dirty="0">
                <a:latin typeface="Arial"/>
                <a:cs typeface="Arial"/>
              </a:rPr>
              <a:t>&lt;</a:t>
            </a:r>
            <a:r>
              <a:rPr sz="400" spc="-50" dirty="0">
                <a:latin typeface="Arial"/>
                <a:cs typeface="Arial"/>
              </a:rPr>
              <a:t> </a:t>
            </a:r>
            <a:r>
              <a:rPr sz="400" spc="-10" dirty="0">
                <a:latin typeface="Arial"/>
                <a:cs typeface="Arial"/>
              </a:rPr>
              <a:t>0</a:t>
            </a:r>
            <a:r>
              <a:rPr sz="400" spc="-45" dirty="0">
                <a:latin typeface="Arial"/>
                <a:cs typeface="Arial"/>
              </a:rPr>
              <a:t> </a:t>
            </a:r>
            <a:r>
              <a:rPr sz="400" dirty="0">
                <a:latin typeface="Arial"/>
                <a:cs typeface="Arial"/>
              </a:rPr>
              <a:t>.0</a:t>
            </a:r>
            <a:r>
              <a:rPr sz="400" spc="-50" dirty="0">
                <a:latin typeface="Arial"/>
                <a:cs typeface="Arial"/>
              </a:rPr>
              <a:t> </a:t>
            </a:r>
            <a:r>
              <a:rPr sz="400" spc="-10" dirty="0">
                <a:latin typeface="Arial"/>
                <a:cs typeface="Arial"/>
              </a:rPr>
              <a:t>0</a:t>
            </a:r>
            <a:r>
              <a:rPr sz="400" spc="-50" dirty="0">
                <a:latin typeface="Arial"/>
                <a:cs typeface="Arial"/>
              </a:rPr>
              <a:t> </a:t>
            </a:r>
            <a:r>
              <a:rPr sz="400" spc="-10" dirty="0">
                <a:latin typeface="Arial"/>
                <a:cs typeface="Arial"/>
              </a:rPr>
              <a:t>0</a:t>
            </a:r>
            <a:r>
              <a:rPr sz="400" spc="-50" dirty="0">
                <a:latin typeface="Arial"/>
                <a:cs typeface="Arial"/>
              </a:rPr>
              <a:t> 1</a:t>
            </a:r>
            <a:endParaRPr sz="400">
              <a:latin typeface="Arial"/>
              <a:cs typeface="Arial"/>
            </a:endParaRPr>
          </a:p>
        </p:txBody>
      </p:sp>
      <p:sp>
        <p:nvSpPr>
          <p:cNvPr id="68" name="object 76">
            <a:extLst>
              <a:ext uri="{FF2B5EF4-FFF2-40B4-BE49-F238E27FC236}">
                <a16:creationId xmlns:a16="http://schemas.microsoft.com/office/drawing/2014/main" id="{7421C6EB-60DA-A2AC-EEDB-2DA9122949C8}"/>
              </a:ext>
            </a:extLst>
          </p:cNvPr>
          <p:cNvSpPr txBox="1"/>
          <p:nvPr/>
        </p:nvSpPr>
        <p:spPr>
          <a:xfrm>
            <a:off x="7116461" y="2496460"/>
            <a:ext cx="285115" cy="850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00" spc="-10" dirty="0">
                <a:latin typeface="Arial"/>
                <a:cs typeface="Arial"/>
              </a:rPr>
              <a:t>p</a:t>
            </a:r>
            <a:r>
              <a:rPr sz="400" spc="-50" dirty="0">
                <a:latin typeface="Arial"/>
                <a:cs typeface="Arial"/>
              </a:rPr>
              <a:t> </a:t>
            </a:r>
            <a:r>
              <a:rPr sz="400" spc="-10" dirty="0">
                <a:latin typeface="Arial"/>
                <a:cs typeface="Arial"/>
              </a:rPr>
              <a:t>&lt;</a:t>
            </a:r>
            <a:r>
              <a:rPr sz="400" spc="-50" dirty="0">
                <a:latin typeface="Arial"/>
                <a:cs typeface="Arial"/>
              </a:rPr>
              <a:t> </a:t>
            </a:r>
            <a:r>
              <a:rPr sz="400" spc="-10" dirty="0">
                <a:latin typeface="Arial"/>
                <a:cs typeface="Arial"/>
              </a:rPr>
              <a:t>0</a:t>
            </a:r>
            <a:r>
              <a:rPr sz="400" spc="-45" dirty="0">
                <a:latin typeface="Arial"/>
                <a:cs typeface="Arial"/>
              </a:rPr>
              <a:t> </a:t>
            </a:r>
            <a:r>
              <a:rPr sz="400" dirty="0">
                <a:latin typeface="Arial"/>
                <a:cs typeface="Arial"/>
              </a:rPr>
              <a:t>.0</a:t>
            </a:r>
            <a:r>
              <a:rPr sz="400" spc="-50" dirty="0">
                <a:latin typeface="Arial"/>
                <a:cs typeface="Arial"/>
              </a:rPr>
              <a:t> </a:t>
            </a:r>
            <a:r>
              <a:rPr sz="400" spc="-10" dirty="0">
                <a:latin typeface="Arial"/>
                <a:cs typeface="Arial"/>
              </a:rPr>
              <a:t>0</a:t>
            </a:r>
            <a:r>
              <a:rPr sz="400" spc="-50" dirty="0">
                <a:latin typeface="Arial"/>
                <a:cs typeface="Arial"/>
              </a:rPr>
              <a:t> </a:t>
            </a:r>
            <a:r>
              <a:rPr sz="400" spc="-10" dirty="0">
                <a:latin typeface="Arial"/>
                <a:cs typeface="Arial"/>
              </a:rPr>
              <a:t>0</a:t>
            </a:r>
            <a:r>
              <a:rPr sz="400" spc="-50" dirty="0">
                <a:latin typeface="Arial"/>
                <a:cs typeface="Arial"/>
              </a:rPr>
              <a:t> 1</a:t>
            </a:r>
            <a:endParaRPr sz="400">
              <a:latin typeface="Arial"/>
              <a:cs typeface="Arial"/>
            </a:endParaRPr>
          </a:p>
        </p:txBody>
      </p:sp>
      <p:sp>
        <p:nvSpPr>
          <p:cNvPr id="69" name="object 77">
            <a:extLst>
              <a:ext uri="{FF2B5EF4-FFF2-40B4-BE49-F238E27FC236}">
                <a16:creationId xmlns:a16="http://schemas.microsoft.com/office/drawing/2014/main" id="{63DC040D-5F45-D993-4267-9AFD50422BB0}"/>
              </a:ext>
            </a:extLst>
          </p:cNvPr>
          <p:cNvSpPr/>
          <p:nvPr/>
        </p:nvSpPr>
        <p:spPr>
          <a:xfrm>
            <a:off x="7605378" y="2259758"/>
            <a:ext cx="663575" cy="76835"/>
          </a:xfrm>
          <a:custGeom>
            <a:avLst/>
            <a:gdLst/>
            <a:ahLst/>
            <a:cxnLst/>
            <a:rect l="l" t="t" r="r" b="b"/>
            <a:pathLst>
              <a:path w="663575" h="76835">
                <a:moveTo>
                  <a:pt x="0" y="76509"/>
                </a:moveTo>
                <a:lnTo>
                  <a:pt x="0" y="0"/>
                </a:lnTo>
                <a:lnTo>
                  <a:pt x="663124" y="0"/>
                </a:lnTo>
                <a:lnTo>
                  <a:pt x="663124" y="76509"/>
                </a:lnTo>
              </a:path>
            </a:pathLst>
          </a:custGeom>
          <a:ln w="596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8">
            <a:extLst>
              <a:ext uri="{FF2B5EF4-FFF2-40B4-BE49-F238E27FC236}">
                <a16:creationId xmlns:a16="http://schemas.microsoft.com/office/drawing/2014/main" id="{213FBD5E-638E-0B0B-9DC3-B2B43FD7610E}"/>
              </a:ext>
            </a:extLst>
          </p:cNvPr>
          <p:cNvSpPr/>
          <p:nvPr/>
        </p:nvSpPr>
        <p:spPr>
          <a:xfrm>
            <a:off x="7829070" y="2420727"/>
            <a:ext cx="440055" cy="76835"/>
          </a:xfrm>
          <a:custGeom>
            <a:avLst/>
            <a:gdLst/>
            <a:ahLst/>
            <a:cxnLst/>
            <a:rect l="l" t="t" r="r" b="b"/>
            <a:pathLst>
              <a:path w="440054" h="76835">
                <a:moveTo>
                  <a:pt x="0" y="76509"/>
                </a:moveTo>
                <a:lnTo>
                  <a:pt x="0" y="0"/>
                </a:lnTo>
                <a:lnTo>
                  <a:pt x="439431" y="0"/>
                </a:lnTo>
                <a:lnTo>
                  <a:pt x="439431" y="76509"/>
                </a:lnTo>
              </a:path>
            </a:pathLst>
          </a:custGeom>
          <a:ln w="596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9">
            <a:extLst>
              <a:ext uri="{FF2B5EF4-FFF2-40B4-BE49-F238E27FC236}">
                <a16:creationId xmlns:a16="http://schemas.microsoft.com/office/drawing/2014/main" id="{1A8C9276-041A-8D6F-3545-118A9341D477}"/>
              </a:ext>
            </a:extLst>
          </p:cNvPr>
          <p:cNvSpPr txBox="1"/>
          <p:nvPr/>
        </p:nvSpPr>
        <p:spPr>
          <a:xfrm>
            <a:off x="7997313" y="2333504"/>
            <a:ext cx="128270" cy="850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00" spc="-10" dirty="0">
                <a:latin typeface="Arial"/>
                <a:cs typeface="Arial"/>
              </a:rPr>
              <a:t>n</a:t>
            </a:r>
            <a:r>
              <a:rPr sz="400" spc="-40" dirty="0">
                <a:latin typeface="Arial"/>
                <a:cs typeface="Arial"/>
              </a:rPr>
              <a:t> </a:t>
            </a:r>
            <a:r>
              <a:rPr sz="400" spc="-10" dirty="0">
                <a:latin typeface="Arial"/>
                <a:cs typeface="Arial"/>
              </a:rPr>
              <a:t>.</a:t>
            </a:r>
            <a:r>
              <a:rPr sz="400" spc="-70" dirty="0">
                <a:latin typeface="Arial"/>
                <a:cs typeface="Arial"/>
              </a:rPr>
              <a:t> </a:t>
            </a:r>
            <a:r>
              <a:rPr sz="400" spc="-10" dirty="0">
                <a:latin typeface="Arial"/>
                <a:cs typeface="Arial"/>
              </a:rPr>
              <a:t>s</a:t>
            </a:r>
            <a:r>
              <a:rPr sz="400" spc="-45" dirty="0">
                <a:latin typeface="Arial"/>
                <a:cs typeface="Arial"/>
              </a:rPr>
              <a:t> </a:t>
            </a:r>
            <a:r>
              <a:rPr sz="400" spc="-50" dirty="0">
                <a:latin typeface="Arial"/>
                <a:cs typeface="Arial"/>
              </a:rPr>
              <a:t>.</a:t>
            </a:r>
            <a:endParaRPr sz="400">
              <a:latin typeface="Arial"/>
              <a:cs typeface="Arial"/>
            </a:endParaRPr>
          </a:p>
        </p:txBody>
      </p:sp>
      <p:sp>
        <p:nvSpPr>
          <p:cNvPr id="72" name="object 80">
            <a:extLst>
              <a:ext uri="{FF2B5EF4-FFF2-40B4-BE49-F238E27FC236}">
                <a16:creationId xmlns:a16="http://schemas.microsoft.com/office/drawing/2014/main" id="{27E01CB2-4DF5-C395-4D8C-CF307A02613B}"/>
              </a:ext>
            </a:extLst>
          </p:cNvPr>
          <p:cNvSpPr/>
          <p:nvPr/>
        </p:nvSpPr>
        <p:spPr>
          <a:xfrm>
            <a:off x="8053757" y="2573747"/>
            <a:ext cx="215265" cy="76835"/>
          </a:xfrm>
          <a:custGeom>
            <a:avLst/>
            <a:gdLst/>
            <a:ahLst/>
            <a:cxnLst/>
            <a:rect l="l" t="t" r="r" b="b"/>
            <a:pathLst>
              <a:path w="215264" h="76835">
                <a:moveTo>
                  <a:pt x="0" y="76509"/>
                </a:moveTo>
                <a:lnTo>
                  <a:pt x="0" y="0"/>
                </a:lnTo>
                <a:lnTo>
                  <a:pt x="214744" y="0"/>
                </a:lnTo>
                <a:lnTo>
                  <a:pt x="214744" y="76509"/>
                </a:lnTo>
              </a:path>
            </a:pathLst>
          </a:custGeom>
          <a:ln w="596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81">
            <a:extLst>
              <a:ext uri="{FF2B5EF4-FFF2-40B4-BE49-F238E27FC236}">
                <a16:creationId xmlns:a16="http://schemas.microsoft.com/office/drawing/2014/main" id="{C4AD18E8-5F90-C4A1-BA35-40B810DF30EE}"/>
              </a:ext>
            </a:extLst>
          </p:cNvPr>
          <p:cNvSpPr txBox="1"/>
          <p:nvPr/>
        </p:nvSpPr>
        <p:spPr>
          <a:xfrm>
            <a:off x="8101703" y="2498448"/>
            <a:ext cx="128270" cy="850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00" spc="-10" dirty="0">
                <a:latin typeface="Arial"/>
                <a:cs typeface="Arial"/>
              </a:rPr>
              <a:t>n</a:t>
            </a:r>
            <a:r>
              <a:rPr sz="400" spc="-40" dirty="0">
                <a:latin typeface="Arial"/>
                <a:cs typeface="Arial"/>
              </a:rPr>
              <a:t> </a:t>
            </a:r>
            <a:r>
              <a:rPr sz="400" spc="-10" dirty="0">
                <a:latin typeface="Arial"/>
                <a:cs typeface="Arial"/>
              </a:rPr>
              <a:t>.</a:t>
            </a:r>
            <a:r>
              <a:rPr sz="400" spc="-70" dirty="0">
                <a:latin typeface="Arial"/>
                <a:cs typeface="Arial"/>
              </a:rPr>
              <a:t> </a:t>
            </a:r>
            <a:r>
              <a:rPr sz="400" spc="-10" dirty="0">
                <a:latin typeface="Arial"/>
                <a:cs typeface="Arial"/>
              </a:rPr>
              <a:t>s</a:t>
            </a:r>
            <a:r>
              <a:rPr sz="400" spc="-45" dirty="0">
                <a:latin typeface="Arial"/>
                <a:cs typeface="Arial"/>
              </a:rPr>
              <a:t> </a:t>
            </a:r>
            <a:r>
              <a:rPr sz="400" spc="-50" dirty="0">
                <a:latin typeface="Arial"/>
                <a:cs typeface="Arial"/>
              </a:rPr>
              <a:t>.</a:t>
            </a:r>
            <a:endParaRPr sz="400">
              <a:latin typeface="Arial"/>
              <a:cs typeface="Arial"/>
            </a:endParaRPr>
          </a:p>
        </p:txBody>
      </p:sp>
      <p:sp>
        <p:nvSpPr>
          <p:cNvPr id="74" name="object 82">
            <a:extLst>
              <a:ext uri="{FF2B5EF4-FFF2-40B4-BE49-F238E27FC236}">
                <a16:creationId xmlns:a16="http://schemas.microsoft.com/office/drawing/2014/main" id="{19058C17-428D-C1DB-28B3-C6199C7E8714}"/>
              </a:ext>
            </a:extLst>
          </p:cNvPr>
          <p:cNvSpPr txBox="1"/>
          <p:nvPr/>
        </p:nvSpPr>
        <p:spPr>
          <a:xfrm>
            <a:off x="7885964" y="2180485"/>
            <a:ext cx="128270" cy="850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00" spc="-10" dirty="0">
                <a:latin typeface="Arial"/>
                <a:cs typeface="Arial"/>
              </a:rPr>
              <a:t>n</a:t>
            </a:r>
            <a:r>
              <a:rPr sz="400" spc="-40" dirty="0">
                <a:latin typeface="Arial"/>
                <a:cs typeface="Arial"/>
              </a:rPr>
              <a:t> </a:t>
            </a:r>
            <a:r>
              <a:rPr sz="400" spc="-10" dirty="0">
                <a:latin typeface="Arial"/>
                <a:cs typeface="Arial"/>
              </a:rPr>
              <a:t>.</a:t>
            </a:r>
            <a:r>
              <a:rPr sz="400" spc="-70" dirty="0">
                <a:latin typeface="Arial"/>
                <a:cs typeface="Arial"/>
              </a:rPr>
              <a:t> </a:t>
            </a:r>
            <a:r>
              <a:rPr sz="400" spc="-10" dirty="0">
                <a:latin typeface="Arial"/>
                <a:cs typeface="Arial"/>
              </a:rPr>
              <a:t>s</a:t>
            </a:r>
            <a:r>
              <a:rPr sz="400" spc="-45" dirty="0">
                <a:latin typeface="Arial"/>
                <a:cs typeface="Arial"/>
              </a:rPr>
              <a:t> </a:t>
            </a:r>
            <a:r>
              <a:rPr sz="400" spc="-50" dirty="0">
                <a:latin typeface="Arial"/>
                <a:cs typeface="Arial"/>
              </a:rPr>
              <a:t>.</a:t>
            </a:r>
            <a:endParaRPr sz="400">
              <a:latin typeface="Arial"/>
              <a:cs typeface="Arial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9E651AB4-F549-D5E4-8CFA-FA5476B3E117}"/>
              </a:ext>
            </a:extLst>
          </p:cNvPr>
          <p:cNvGrpSpPr/>
          <p:nvPr/>
        </p:nvGrpSpPr>
        <p:grpSpPr>
          <a:xfrm>
            <a:off x="233892" y="2432662"/>
            <a:ext cx="2443505" cy="1862160"/>
            <a:chOff x="256815" y="2791353"/>
            <a:chExt cx="1767528" cy="1171564"/>
          </a:xfrm>
        </p:grpSpPr>
        <p:grpSp>
          <p:nvGrpSpPr>
            <p:cNvPr id="76" name="object 2">
              <a:extLst>
                <a:ext uri="{FF2B5EF4-FFF2-40B4-BE49-F238E27FC236}">
                  <a16:creationId xmlns:a16="http://schemas.microsoft.com/office/drawing/2014/main" id="{9126323C-7FD1-2D3B-4473-C43E4EF78031}"/>
                </a:ext>
              </a:extLst>
            </p:cNvPr>
            <p:cNvGrpSpPr/>
            <p:nvPr/>
          </p:nvGrpSpPr>
          <p:grpSpPr>
            <a:xfrm>
              <a:off x="760058" y="2791353"/>
              <a:ext cx="1264285" cy="647065"/>
              <a:chOff x="4413775" y="464805"/>
              <a:chExt cx="1264285" cy="647065"/>
            </a:xfrm>
          </p:grpSpPr>
          <p:pic>
            <p:nvPicPr>
              <p:cNvPr id="77" name="object 3">
                <a:extLst>
                  <a:ext uri="{FF2B5EF4-FFF2-40B4-BE49-F238E27FC236}">
                    <a16:creationId xmlns:a16="http://schemas.microsoft.com/office/drawing/2014/main" id="{AF3B91BA-E9B6-8330-6A78-E35794483D75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4413775" y="464805"/>
                <a:ext cx="1262057" cy="354022"/>
              </a:xfrm>
              <a:prstGeom prst="rect">
                <a:avLst/>
              </a:prstGeom>
            </p:spPr>
          </p:pic>
          <p:pic>
            <p:nvPicPr>
              <p:cNvPr id="78" name="object 4">
                <a:extLst>
                  <a:ext uri="{FF2B5EF4-FFF2-40B4-BE49-F238E27FC236}">
                    <a16:creationId xmlns:a16="http://schemas.microsoft.com/office/drawing/2014/main" id="{2F1CC71A-2451-2436-8C92-DB2B6BB471FF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4415561" y="853046"/>
                <a:ext cx="1262223" cy="258375"/>
              </a:xfrm>
              <a:prstGeom prst="rect">
                <a:avLst/>
              </a:prstGeom>
            </p:spPr>
          </p:pic>
        </p:grpSp>
        <p:sp>
          <p:nvSpPr>
            <p:cNvPr id="79" name="object 5">
              <a:extLst>
                <a:ext uri="{FF2B5EF4-FFF2-40B4-BE49-F238E27FC236}">
                  <a16:creationId xmlns:a16="http://schemas.microsoft.com/office/drawing/2014/main" id="{FF99A636-CD4E-BB74-8328-625D2CF547C0}"/>
                </a:ext>
              </a:extLst>
            </p:cNvPr>
            <p:cNvSpPr txBox="1"/>
            <p:nvPr/>
          </p:nvSpPr>
          <p:spPr>
            <a:xfrm>
              <a:off x="832579" y="3464321"/>
              <a:ext cx="113030" cy="328295"/>
            </a:xfrm>
            <a:prstGeom prst="rect">
              <a:avLst/>
            </a:prstGeom>
          </p:spPr>
          <p:txBody>
            <a:bodyPr vert="vert270" wrap="square" lIns="0" tIns="762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60"/>
                </a:spcBef>
              </a:pPr>
              <a:r>
                <a:rPr sz="600" spc="-10" dirty="0">
                  <a:latin typeface="Arial"/>
                  <a:cs typeface="Arial"/>
                </a:rPr>
                <a:t>UOK120</a:t>
              </a:r>
              <a:endParaRPr sz="600">
                <a:latin typeface="Arial"/>
                <a:cs typeface="Arial"/>
              </a:endParaRPr>
            </a:p>
          </p:txBody>
        </p:sp>
        <p:sp>
          <p:nvSpPr>
            <p:cNvPr id="80" name="object 6">
              <a:extLst>
                <a:ext uri="{FF2B5EF4-FFF2-40B4-BE49-F238E27FC236}">
                  <a16:creationId xmlns:a16="http://schemas.microsoft.com/office/drawing/2014/main" id="{E39D43B1-9B0B-83A6-E878-699A13D65180}"/>
                </a:ext>
              </a:extLst>
            </p:cNvPr>
            <p:cNvSpPr txBox="1"/>
            <p:nvPr/>
          </p:nvSpPr>
          <p:spPr>
            <a:xfrm>
              <a:off x="1008014" y="3464321"/>
              <a:ext cx="113030" cy="328295"/>
            </a:xfrm>
            <a:prstGeom prst="rect">
              <a:avLst/>
            </a:prstGeom>
          </p:spPr>
          <p:txBody>
            <a:bodyPr vert="vert270" wrap="square" lIns="0" tIns="762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60"/>
                </a:spcBef>
              </a:pPr>
              <a:r>
                <a:rPr sz="600" spc="-10" dirty="0">
                  <a:latin typeface="Arial"/>
                  <a:cs typeface="Arial"/>
                </a:rPr>
                <a:t>UOK146</a:t>
              </a:r>
              <a:endParaRPr sz="600">
                <a:latin typeface="Arial"/>
                <a:cs typeface="Arial"/>
              </a:endParaRPr>
            </a:p>
          </p:txBody>
        </p:sp>
        <p:sp>
          <p:nvSpPr>
            <p:cNvPr id="81" name="object 7">
              <a:extLst>
                <a:ext uri="{FF2B5EF4-FFF2-40B4-BE49-F238E27FC236}">
                  <a16:creationId xmlns:a16="http://schemas.microsoft.com/office/drawing/2014/main" id="{B35905DB-F221-1D65-52F8-8ACB526F7E92}"/>
                </a:ext>
              </a:extLst>
            </p:cNvPr>
            <p:cNvSpPr txBox="1"/>
            <p:nvPr/>
          </p:nvSpPr>
          <p:spPr>
            <a:xfrm>
              <a:off x="1183751" y="3464409"/>
              <a:ext cx="113030" cy="328295"/>
            </a:xfrm>
            <a:prstGeom prst="rect">
              <a:avLst/>
            </a:prstGeom>
          </p:spPr>
          <p:txBody>
            <a:bodyPr vert="vert270" wrap="square" lIns="0" tIns="698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55"/>
                </a:spcBef>
              </a:pPr>
              <a:r>
                <a:rPr sz="600" spc="-10" dirty="0">
                  <a:latin typeface="Arial"/>
                  <a:cs typeface="Arial"/>
                </a:rPr>
                <a:t>UOK124</a:t>
              </a:r>
              <a:endParaRPr sz="600" dirty="0">
                <a:latin typeface="Arial"/>
                <a:cs typeface="Arial"/>
              </a:endParaRPr>
            </a:p>
          </p:txBody>
        </p:sp>
        <p:sp>
          <p:nvSpPr>
            <p:cNvPr id="82" name="object 8">
              <a:extLst>
                <a:ext uri="{FF2B5EF4-FFF2-40B4-BE49-F238E27FC236}">
                  <a16:creationId xmlns:a16="http://schemas.microsoft.com/office/drawing/2014/main" id="{21470A7A-0483-64CB-919C-9F9E1B734529}"/>
                </a:ext>
              </a:extLst>
            </p:cNvPr>
            <p:cNvSpPr txBox="1"/>
            <p:nvPr/>
          </p:nvSpPr>
          <p:spPr>
            <a:xfrm>
              <a:off x="1354174" y="3464321"/>
              <a:ext cx="113030" cy="328295"/>
            </a:xfrm>
            <a:prstGeom prst="rect">
              <a:avLst/>
            </a:prstGeom>
          </p:spPr>
          <p:txBody>
            <a:bodyPr vert="vert270" wrap="square" lIns="0" tIns="762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60"/>
                </a:spcBef>
              </a:pPr>
              <a:r>
                <a:rPr sz="600" spc="-10" dirty="0">
                  <a:latin typeface="Arial"/>
                  <a:cs typeface="Arial"/>
                </a:rPr>
                <a:t>UOK109</a:t>
              </a:r>
              <a:endParaRPr sz="600">
                <a:latin typeface="Arial"/>
                <a:cs typeface="Arial"/>
              </a:endParaRPr>
            </a:p>
          </p:txBody>
        </p:sp>
        <p:sp>
          <p:nvSpPr>
            <p:cNvPr id="83" name="object 9">
              <a:extLst>
                <a:ext uri="{FF2B5EF4-FFF2-40B4-BE49-F238E27FC236}">
                  <a16:creationId xmlns:a16="http://schemas.microsoft.com/office/drawing/2014/main" id="{ADE4CF35-FA4C-4DAE-438E-4A62E133886E}"/>
                </a:ext>
              </a:extLst>
            </p:cNvPr>
            <p:cNvSpPr txBox="1"/>
            <p:nvPr/>
          </p:nvSpPr>
          <p:spPr>
            <a:xfrm>
              <a:off x="1529912" y="3464409"/>
              <a:ext cx="113030" cy="328295"/>
            </a:xfrm>
            <a:prstGeom prst="rect">
              <a:avLst/>
            </a:prstGeom>
          </p:spPr>
          <p:txBody>
            <a:bodyPr vert="vert270" wrap="square" lIns="0" tIns="698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55"/>
                </a:spcBef>
              </a:pPr>
              <a:r>
                <a:rPr sz="600" spc="-10" dirty="0">
                  <a:latin typeface="Arial"/>
                  <a:cs typeface="Arial"/>
                </a:rPr>
                <a:t>UOK111</a:t>
              </a:r>
              <a:endParaRPr sz="600">
                <a:latin typeface="Arial"/>
                <a:cs typeface="Arial"/>
              </a:endParaRPr>
            </a:p>
          </p:txBody>
        </p:sp>
        <p:sp>
          <p:nvSpPr>
            <p:cNvPr id="84" name="object 10">
              <a:extLst>
                <a:ext uri="{FF2B5EF4-FFF2-40B4-BE49-F238E27FC236}">
                  <a16:creationId xmlns:a16="http://schemas.microsoft.com/office/drawing/2014/main" id="{D3E38DE6-9616-93A2-34A3-D9DC590C8979}"/>
                </a:ext>
              </a:extLst>
            </p:cNvPr>
            <p:cNvSpPr txBox="1"/>
            <p:nvPr/>
          </p:nvSpPr>
          <p:spPr>
            <a:xfrm>
              <a:off x="1705163" y="3464321"/>
              <a:ext cx="113030" cy="328295"/>
            </a:xfrm>
            <a:prstGeom prst="rect">
              <a:avLst/>
            </a:prstGeom>
          </p:spPr>
          <p:txBody>
            <a:bodyPr vert="vert270" wrap="square" lIns="0" tIns="762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60"/>
                </a:spcBef>
              </a:pPr>
              <a:r>
                <a:rPr sz="600" spc="-10" dirty="0">
                  <a:latin typeface="Arial"/>
                  <a:cs typeface="Arial"/>
                </a:rPr>
                <a:t>UOK115</a:t>
              </a:r>
              <a:endParaRPr sz="600">
                <a:latin typeface="Arial"/>
                <a:cs typeface="Arial"/>
              </a:endParaRPr>
            </a:p>
          </p:txBody>
        </p:sp>
        <p:sp>
          <p:nvSpPr>
            <p:cNvPr id="85" name="object 11">
              <a:extLst>
                <a:ext uri="{FF2B5EF4-FFF2-40B4-BE49-F238E27FC236}">
                  <a16:creationId xmlns:a16="http://schemas.microsoft.com/office/drawing/2014/main" id="{1CB602EA-569F-861F-3E77-990CDD493558}"/>
                </a:ext>
              </a:extLst>
            </p:cNvPr>
            <p:cNvSpPr txBox="1"/>
            <p:nvPr/>
          </p:nvSpPr>
          <p:spPr>
            <a:xfrm>
              <a:off x="1880757" y="3464321"/>
              <a:ext cx="113030" cy="328295"/>
            </a:xfrm>
            <a:prstGeom prst="rect">
              <a:avLst/>
            </a:prstGeom>
          </p:spPr>
          <p:txBody>
            <a:bodyPr vert="vert270" wrap="square" lIns="0" tIns="762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60"/>
                </a:spcBef>
              </a:pPr>
              <a:r>
                <a:rPr sz="600" spc="-10" dirty="0">
                  <a:latin typeface="Arial"/>
                  <a:cs typeface="Arial"/>
                </a:rPr>
                <a:t>UOK140</a:t>
              </a:r>
              <a:endParaRPr sz="600">
                <a:latin typeface="Arial"/>
                <a:cs typeface="Arial"/>
              </a:endParaRPr>
            </a:p>
          </p:txBody>
        </p:sp>
        <p:sp>
          <p:nvSpPr>
            <p:cNvPr id="86" name="object 12">
              <a:extLst>
                <a:ext uri="{FF2B5EF4-FFF2-40B4-BE49-F238E27FC236}">
                  <a16:creationId xmlns:a16="http://schemas.microsoft.com/office/drawing/2014/main" id="{F75193BA-C567-31DB-35C3-D6B572F2030D}"/>
                </a:ext>
              </a:extLst>
            </p:cNvPr>
            <p:cNvSpPr txBox="1"/>
            <p:nvPr/>
          </p:nvSpPr>
          <p:spPr>
            <a:xfrm>
              <a:off x="256815" y="2899856"/>
              <a:ext cx="500864" cy="474002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1200" spc="-10" dirty="0">
                  <a:latin typeface="Arial"/>
                  <a:cs typeface="Arial"/>
                </a:rPr>
                <a:t>GPNMB</a:t>
              </a:r>
              <a:endParaRPr sz="1200" dirty="0">
                <a:latin typeface="Arial"/>
                <a:cs typeface="Arial"/>
              </a:endParaRPr>
            </a:p>
            <a:p>
              <a:pPr>
                <a:lnSpc>
                  <a:spcPct val="100000"/>
                </a:lnSpc>
              </a:pPr>
              <a:endParaRPr sz="600" dirty="0">
                <a:latin typeface="Arial"/>
                <a:cs typeface="Arial"/>
              </a:endParaRPr>
            </a:p>
            <a:p>
              <a:pPr marL="12700">
                <a:lnSpc>
                  <a:spcPct val="100000"/>
                </a:lnSpc>
              </a:pPr>
              <a:endParaRPr lang="en-US" sz="600" spc="-10" dirty="0">
                <a:latin typeface="Arial"/>
                <a:cs typeface="Arial"/>
              </a:endParaRPr>
            </a:p>
            <a:p>
              <a:pPr marL="12700">
                <a:lnSpc>
                  <a:spcPct val="100000"/>
                </a:lnSpc>
              </a:pPr>
              <a:endParaRPr lang="en-US" sz="600" spc="-10" dirty="0">
                <a:latin typeface="Arial"/>
                <a:cs typeface="Arial"/>
              </a:endParaRPr>
            </a:p>
            <a:p>
              <a:pPr marL="12700">
                <a:lnSpc>
                  <a:spcPct val="100000"/>
                </a:lnSpc>
              </a:pPr>
              <a:r>
                <a:rPr lang="en-US" sz="1200" spc="-10" dirty="0">
                  <a:latin typeface="Arial"/>
                  <a:cs typeface="Arial"/>
                </a:rPr>
                <a:t>B-actin</a:t>
              </a:r>
            </a:p>
            <a:p>
              <a:pPr marL="12700">
                <a:lnSpc>
                  <a:spcPct val="100000"/>
                </a:lnSpc>
              </a:pPr>
              <a:endParaRPr sz="600" dirty="0">
                <a:latin typeface="Arial"/>
                <a:cs typeface="Arial"/>
              </a:endParaRPr>
            </a:p>
          </p:txBody>
        </p:sp>
        <p:sp>
          <p:nvSpPr>
            <p:cNvPr id="87" name="object 13">
              <a:extLst>
                <a:ext uri="{FF2B5EF4-FFF2-40B4-BE49-F238E27FC236}">
                  <a16:creationId xmlns:a16="http://schemas.microsoft.com/office/drawing/2014/main" id="{0E65F0D6-5076-F625-0AE8-316505E0B775}"/>
                </a:ext>
              </a:extLst>
            </p:cNvPr>
            <p:cNvSpPr/>
            <p:nvPr/>
          </p:nvSpPr>
          <p:spPr>
            <a:xfrm>
              <a:off x="799112" y="3834285"/>
              <a:ext cx="688340" cy="0"/>
            </a:xfrm>
            <a:custGeom>
              <a:avLst/>
              <a:gdLst/>
              <a:ahLst/>
              <a:cxnLst/>
              <a:rect l="l" t="t" r="r" b="b"/>
              <a:pathLst>
                <a:path w="688339">
                  <a:moveTo>
                    <a:pt x="0" y="0"/>
                  </a:moveTo>
                  <a:lnTo>
                    <a:pt x="687909" y="0"/>
                  </a:lnTo>
                </a:path>
              </a:pathLst>
            </a:custGeom>
            <a:ln w="780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14">
              <a:extLst>
                <a:ext uri="{FF2B5EF4-FFF2-40B4-BE49-F238E27FC236}">
                  <a16:creationId xmlns:a16="http://schemas.microsoft.com/office/drawing/2014/main" id="{03CAD575-8232-46C5-5F8F-D960429C6A3E}"/>
                </a:ext>
              </a:extLst>
            </p:cNvPr>
            <p:cNvSpPr/>
            <p:nvPr/>
          </p:nvSpPr>
          <p:spPr>
            <a:xfrm>
              <a:off x="1535964" y="3834285"/>
              <a:ext cx="486409" cy="0"/>
            </a:xfrm>
            <a:custGeom>
              <a:avLst/>
              <a:gdLst/>
              <a:ahLst/>
              <a:cxnLst/>
              <a:rect l="l" t="t" r="r" b="b"/>
              <a:pathLst>
                <a:path w="486410">
                  <a:moveTo>
                    <a:pt x="0" y="0"/>
                  </a:moveTo>
                  <a:lnTo>
                    <a:pt x="486106" y="0"/>
                  </a:lnTo>
                </a:path>
              </a:pathLst>
            </a:custGeom>
            <a:ln w="780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15">
              <a:extLst>
                <a:ext uri="{FF2B5EF4-FFF2-40B4-BE49-F238E27FC236}">
                  <a16:creationId xmlns:a16="http://schemas.microsoft.com/office/drawing/2014/main" id="{A0814F6E-4E22-E80B-EB98-25DC9C2B2A1B}"/>
                </a:ext>
              </a:extLst>
            </p:cNvPr>
            <p:cNvSpPr txBox="1"/>
            <p:nvPr/>
          </p:nvSpPr>
          <p:spPr>
            <a:xfrm>
              <a:off x="910419" y="3842903"/>
              <a:ext cx="488315" cy="120014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600" dirty="0">
                  <a:latin typeface="Arial"/>
                  <a:cs typeface="Arial"/>
                </a:rPr>
                <a:t>Xp11.2</a:t>
              </a:r>
              <a:r>
                <a:rPr sz="600" spc="20" dirty="0">
                  <a:latin typeface="Arial"/>
                  <a:cs typeface="Arial"/>
                </a:rPr>
                <a:t> </a:t>
              </a:r>
              <a:r>
                <a:rPr sz="600" spc="-20" dirty="0">
                  <a:latin typeface="Arial"/>
                  <a:cs typeface="Arial"/>
                </a:rPr>
                <a:t>tRCC</a:t>
              </a:r>
              <a:endParaRPr sz="600">
                <a:latin typeface="Arial"/>
                <a:cs typeface="Arial"/>
              </a:endParaRPr>
            </a:p>
          </p:txBody>
        </p:sp>
        <p:sp>
          <p:nvSpPr>
            <p:cNvPr id="90" name="object 16">
              <a:extLst>
                <a:ext uri="{FF2B5EF4-FFF2-40B4-BE49-F238E27FC236}">
                  <a16:creationId xmlns:a16="http://schemas.microsoft.com/office/drawing/2014/main" id="{705D54FD-2AC6-4957-C220-A2AA9AB4AAE3}"/>
                </a:ext>
              </a:extLst>
            </p:cNvPr>
            <p:cNvSpPr txBox="1"/>
            <p:nvPr/>
          </p:nvSpPr>
          <p:spPr>
            <a:xfrm>
              <a:off x="1636424" y="3842903"/>
              <a:ext cx="274320" cy="120014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600" spc="-10" dirty="0">
                  <a:latin typeface="Arial"/>
                  <a:cs typeface="Arial"/>
                </a:rPr>
                <a:t>ccRCC</a:t>
              </a:r>
              <a:endParaRPr sz="600">
                <a:latin typeface="Arial"/>
                <a:cs typeface="Arial"/>
              </a:endParaRPr>
            </a:p>
          </p:txBody>
        </p:sp>
      </p:grpSp>
      <p:sp>
        <p:nvSpPr>
          <p:cNvPr id="93" name="TextBox 92">
            <a:extLst>
              <a:ext uri="{FF2B5EF4-FFF2-40B4-BE49-F238E27FC236}">
                <a16:creationId xmlns:a16="http://schemas.microsoft.com/office/drawing/2014/main" id="{04FB0548-021A-F681-9E02-1AA4C9D27D25}"/>
              </a:ext>
            </a:extLst>
          </p:cNvPr>
          <p:cNvSpPr txBox="1"/>
          <p:nvPr/>
        </p:nvSpPr>
        <p:spPr>
          <a:xfrm>
            <a:off x="506507" y="446589"/>
            <a:ext cx="82657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GPNMB, an improved diagnostic marker of TFE3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tRCC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C2D7249F-5877-429C-3860-AD411D7053C6}"/>
              </a:ext>
            </a:extLst>
          </p:cNvPr>
          <p:cNvCxnSpPr>
            <a:cxnSpLocks/>
          </p:cNvCxnSpPr>
          <p:nvPr/>
        </p:nvCxnSpPr>
        <p:spPr>
          <a:xfrm>
            <a:off x="419788" y="892911"/>
            <a:ext cx="83058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5" name="TextBox 94">
            <a:extLst>
              <a:ext uri="{FF2B5EF4-FFF2-40B4-BE49-F238E27FC236}">
                <a16:creationId xmlns:a16="http://schemas.microsoft.com/office/drawing/2014/main" id="{83E37EF2-2618-B92B-754F-8CE81FADBBE0}"/>
              </a:ext>
            </a:extLst>
          </p:cNvPr>
          <p:cNvSpPr txBox="1"/>
          <p:nvPr/>
        </p:nvSpPr>
        <p:spPr>
          <a:xfrm>
            <a:off x="673048" y="4662653"/>
            <a:ext cx="21371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GPNMB is expressed in 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TFE3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tRCC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cell lines, 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but not in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ccRCC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lines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8FC1DC49-603F-00D0-184B-2DAE6CB10700}"/>
              </a:ext>
            </a:extLst>
          </p:cNvPr>
          <p:cNvSpPr txBox="1"/>
          <p:nvPr/>
        </p:nvSpPr>
        <p:spPr>
          <a:xfrm>
            <a:off x="3339268" y="4716990"/>
            <a:ext cx="5131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GPNMB is expressed inTFE3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tRCC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but not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ccRCC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pRCC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(TCGA data) whereas CTSK shows no significant difference</a:t>
            </a:r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905C83D3-5B44-5F26-5256-64F5BB7E77DB}"/>
              </a:ext>
            </a:extLst>
          </p:cNvPr>
          <p:cNvSpPr/>
          <p:nvPr/>
        </p:nvSpPr>
        <p:spPr>
          <a:xfrm>
            <a:off x="3779507" y="4059533"/>
            <a:ext cx="546687" cy="24626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82F4D5BB-E296-938D-6184-E9884F9F4262}"/>
              </a:ext>
            </a:extLst>
          </p:cNvPr>
          <p:cNvSpPr/>
          <p:nvPr/>
        </p:nvSpPr>
        <p:spPr>
          <a:xfrm>
            <a:off x="6814230" y="4310734"/>
            <a:ext cx="546687" cy="24626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5458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126866-CB92-1DDD-D69F-DA9C1271C3BC}"/>
              </a:ext>
            </a:extLst>
          </p:cNvPr>
          <p:cNvSpPr txBox="1"/>
          <p:nvPr/>
        </p:nvSpPr>
        <p:spPr>
          <a:xfrm>
            <a:off x="3187647" y="498030"/>
            <a:ext cx="30748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09B833E-A6E6-F1B5-2D06-D661A4606409}"/>
              </a:ext>
            </a:extLst>
          </p:cNvPr>
          <p:cNvCxnSpPr>
            <a:cxnSpLocks/>
          </p:cNvCxnSpPr>
          <p:nvPr/>
        </p:nvCxnSpPr>
        <p:spPr>
          <a:xfrm>
            <a:off x="572188" y="1045311"/>
            <a:ext cx="83058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C19DEEB1-5E39-A676-C097-57BA58301FF9}"/>
              </a:ext>
            </a:extLst>
          </p:cNvPr>
          <p:cNvSpPr txBox="1"/>
          <p:nvPr/>
        </p:nvSpPr>
        <p:spPr>
          <a:xfrm>
            <a:off x="1174377" y="1335742"/>
            <a:ext cx="2608406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Linehan Lab, UOB, NCI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Masaya Baba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Martin Lang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Hisashi Hasumi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Yukiko Hasumi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Ying Huang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Laura Schmidt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Marston Linehan</a:t>
            </a:r>
          </a:p>
          <a:p>
            <a:endParaRPr lang="en-US" dirty="0"/>
          </a:p>
          <a:p>
            <a:r>
              <a:rPr lang="en-US" i="1" dirty="0"/>
              <a:t>Collaborators </a:t>
            </a:r>
          </a:p>
          <a:p>
            <a:r>
              <a:rPr lang="en-US" dirty="0"/>
              <a:t>Mitsuko Furuya</a:t>
            </a:r>
          </a:p>
          <a:p>
            <a:r>
              <a:rPr lang="en-US" dirty="0"/>
              <a:t>Takanobu </a:t>
            </a:r>
            <a:r>
              <a:rPr lang="en-US" dirty="0" err="1"/>
              <a:t>Motoshima</a:t>
            </a:r>
            <a:endParaRPr lang="en-US" dirty="0"/>
          </a:p>
          <a:p>
            <a:r>
              <a:rPr lang="en-US" dirty="0"/>
              <a:t>Shintaro </a:t>
            </a:r>
            <a:r>
              <a:rPr lang="en-US" dirty="0" err="1"/>
              <a:t>Funasaki</a:t>
            </a:r>
            <a:endParaRPr lang="en-US" dirty="0"/>
          </a:p>
          <a:p>
            <a:r>
              <a:rPr lang="en-US" dirty="0"/>
              <a:t>And others</a:t>
            </a:r>
          </a:p>
          <a:p>
            <a:endParaRPr lang="en-US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F61802-AA46-A721-4CDC-D2941BEABFC3}"/>
              </a:ext>
            </a:extLst>
          </p:cNvPr>
          <p:cNvSpPr txBox="1"/>
          <p:nvPr/>
        </p:nvSpPr>
        <p:spPr>
          <a:xfrm>
            <a:off x="4872311" y="1335742"/>
            <a:ext cx="4095993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Frederick National Lab Core Facilities </a:t>
            </a:r>
          </a:p>
          <a:p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Small Animal Imaging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Joseph Kalen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Lily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Ileva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Molecular Histology Lab</a:t>
            </a:r>
          </a:p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Baktiar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Karim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Lab of Animal Sciences</a:t>
            </a:r>
          </a:p>
          <a:p>
            <a:r>
              <a:rPr lang="en-US" dirty="0"/>
              <a:t>Nicole Morris</a:t>
            </a:r>
          </a:p>
        </p:txBody>
      </p:sp>
    </p:spTree>
    <p:extLst>
      <p:ext uri="{BB962C8B-B14F-4D97-AF65-F5344CB8AC3E}">
        <p14:creationId xmlns:p14="http://schemas.microsoft.com/office/powerpoint/2010/main" val="20074984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DDB1D-3A50-0F8F-7B13-7DA39AA7E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072911" cy="1325563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+mn-lt"/>
              </a:rPr>
              <a:t>         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Why develop a mouse model for TFE3 Xp11.2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tRCC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8584471-D124-D4C2-B9DC-2DFD5495C688}"/>
              </a:ext>
            </a:extLst>
          </p:cNvPr>
          <p:cNvCxnSpPr>
            <a:cxnSpLocks/>
          </p:cNvCxnSpPr>
          <p:nvPr/>
        </p:nvCxnSpPr>
        <p:spPr>
          <a:xfrm>
            <a:off x="318739" y="1095750"/>
            <a:ext cx="83058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B8D18CC-51F0-37B2-E341-F22203C1DBB3}"/>
              </a:ext>
            </a:extLst>
          </p:cNvPr>
          <p:cNvSpPr txBox="1"/>
          <p:nvPr/>
        </p:nvSpPr>
        <p:spPr>
          <a:xfrm>
            <a:off x="167461" y="1443841"/>
            <a:ext cx="9206366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TFE3 Xp11.2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tRCC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involved in 25-40% of pediatric RCC &amp; 2-5% of adult RCC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Xp11.2 rearrangements create oncogenic fusions with different partners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e.g.PRCC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TFE3 transcriptionally activates target genes involved in lysosome biogenesis,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autophagy and metabolic pathways that drive tumor progression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TFE3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tRCC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is aggressive, can metastasize when small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 effective therapy for advanced disease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NEED A MODEL FOR EVALUATING THERAPIES &amp; MECHANISTIC STUDIES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4881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28250D-CF28-00B9-1195-78DE7F23B5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:a16="http://schemas.microsoft.com/office/drawing/2014/main" id="{AB902EB3-4C0B-1D0D-6431-168056D689F5}"/>
              </a:ext>
            </a:extLst>
          </p:cNvPr>
          <p:cNvGrpSpPr/>
          <p:nvPr/>
        </p:nvGrpSpPr>
        <p:grpSpPr>
          <a:xfrm>
            <a:off x="1543052" y="1755923"/>
            <a:ext cx="5472108" cy="651793"/>
            <a:chOff x="304800" y="2655927"/>
            <a:chExt cx="7296144" cy="869058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537E8CE8-CCCF-D2B1-39D1-115B5B297FB2}"/>
                </a:ext>
              </a:extLst>
            </p:cNvPr>
            <p:cNvCxnSpPr/>
            <p:nvPr/>
          </p:nvCxnSpPr>
          <p:spPr>
            <a:xfrm>
              <a:off x="304800" y="3228201"/>
              <a:ext cx="71628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6F26C360-4CDB-D9AE-D133-F2D45D774F69}"/>
                </a:ext>
              </a:extLst>
            </p:cNvPr>
            <p:cNvSpPr/>
            <p:nvPr/>
          </p:nvSpPr>
          <p:spPr>
            <a:xfrm>
              <a:off x="1447799" y="2999601"/>
              <a:ext cx="495271" cy="2286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s.a</a:t>
              </a:r>
              <a:endParaRPr lang="en-US" sz="800" dirty="0">
                <a:solidFill>
                  <a:schemeClr val="tx1"/>
                </a:solidFill>
                <a:cs typeface="Calibri" panose="020F0502020204030204" pitchFamily="34" charset="0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9F868DCE-74FC-7A1A-4E85-00A34804CBD2}"/>
                </a:ext>
              </a:extLst>
            </p:cNvPr>
            <p:cNvSpPr/>
            <p:nvPr/>
          </p:nvSpPr>
          <p:spPr>
            <a:xfrm>
              <a:off x="590550" y="2990076"/>
              <a:ext cx="838200" cy="2286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  <a:cs typeface="Calibri" panose="020F0502020204030204" pitchFamily="34" charset="0"/>
                </a:rPr>
                <a:t>Short Arm</a:t>
              </a:r>
            </a:p>
          </p:txBody>
        </p:sp>
        <p:sp>
          <p:nvSpPr>
            <p:cNvPr id="59" name="Right Triangle 58">
              <a:extLst>
                <a:ext uri="{FF2B5EF4-FFF2-40B4-BE49-F238E27FC236}">
                  <a16:creationId xmlns:a16="http://schemas.microsoft.com/office/drawing/2014/main" id="{8170BAA5-1982-20EA-493B-2BD97E2B144D}"/>
                </a:ext>
              </a:extLst>
            </p:cNvPr>
            <p:cNvSpPr/>
            <p:nvPr/>
          </p:nvSpPr>
          <p:spPr>
            <a:xfrm rot="13452257">
              <a:off x="3175819" y="3173577"/>
              <a:ext cx="106257" cy="109251"/>
            </a:xfrm>
            <a:prstGeom prst="rt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cs typeface="Calibri" panose="020F0502020204030204" pitchFamily="34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8F86FFF0-ED1F-53BA-144D-8D5A75F47C09}"/>
                </a:ext>
              </a:extLst>
            </p:cNvPr>
            <p:cNvSpPr txBox="1"/>
            <p:nvPr/>
          </p:nvSpPr>
          <p:spPr>
            <a:xfrm>
              <a:off x="1685924" y="3237726"/>
              <a:ext cx="505687" cy="2872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err="1">
                  <a:cs typeface="Calibri" panose="020F0502020204030204" pitchFamily="34" charset="0"/>
                </a:rPr>
                <a:t>loxP</a:t>
              </a:r>
              <a:endParaRPr lang="en-US" sz="800" dirty="0">
                <a:cs typeface="Calibri" panose="020F0502020204030204" pitchFamily="34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A8BF2D60-B58A-9CF9-5123-0FE63FF261EB}"/>
                </a:ext>
              </a:extLst>
            </p:cNvPr>
            <p:cNvSpPr txBox="1"/>
            <p:nvPr/>
          </p:nvSpPr>
          <p:spPr>
            <a:xfrm>
              <a:off x="2971800" y="3237726"/>
              <a:ext cx="647692" cy="2872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err="1">
                  <a:cs typeface="Calibri" panose="020F0502020204030204" pitchFamily="34" charset="0"/>
                </a:rPr>
                <a:t>loxP</a:t>
              </a:r>
              <a:endParaRPr lang="en-US" sz="800" dirty="0">
                <a:cs typeface="Calibri" panose="020F0502020204030204" pitchFamily="34" charset="0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45CA966B-3526-AD40-92F6-5BBBD8C185BA}"/>
                </a:ext>
              </a:extLst>
            </p:cNvPr>
            <p:cNvSpPr/>
            <p:nvPr/>
          </p:nvSpPr>
          <p:spPr>
            <a:xfrm>
              <a:off x="2077759" y="3025701"/>
              <a:ext cx="1137649" cy="214049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  <a:cs typeface="Calibri" panose="020F0502020204030204" pitchFamily="34" charset="0"/>
                </a:rPr>
                <a:t>PGK-neo-STOP</a:t>
              </a:r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A1DAF409-07C4-72DD-973C-BC8225B7606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52637" y="3104375"/>
              <a:ext cx="4937" cy="12280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1AE98579-B6EE-29FC-4E6D-7038ED2C7C74}"/>
                </a:ext>
              </a:extLst>
            </p:cNvPr>
            <p:cNvCxnSpPr/>
            <p:nvPr/>
          </p:nvCxnSpPr>
          <p:spPr>
            <a:xfrm>
              <a:off x="4181475" y="3104376"/>
              <a:ext cx="0" cy="2286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96A65358-1068-5258-0EDF-067DA0203F58}"/>
                </a:ext>
              </a:extLst>
            </p:cNvPr>
            <p:cNvSpPr/>
            <p:nvPr/>
          </p:nvSpPr>
          <p:spPr>
            <a:xfrm>
              <a:off x="4381501" y="2988639"/>
              <a:ext cx="443144" cy="22772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pA</a:t>
              </a:r>
              <a:endParaRPr lang="en-US" sz="800" dirty="0">
                <a:solidFill>
                  <a:schemeClr val="tx1"/>
                </a:solidFill>
                <a:cs typeface="Calibri" panose="020F0502020204030204" pitchFamily="34" charset="0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CBD8CC51-9E93-4830-326A-96F549BFEA14}"/>
                </a:ext>
              </a:extLst>
            </p:cNvPr>
            <p:cNvSpPr/>
            <p:nvPr/>
          </p:nvSpPr>
          <p:spPr>
            <a:xfrm>
              <a:off x="4829174" y="2999601"/>
              <a:ext cx="1800225" cy="2286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  <a:cs typeface="Calibri" panose="020F0502020204030204" pitchFamily="34" charset="0"/>
                </a:rPr>
                <a:t>Long Arm</a:t>
              </a: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0205D27D-C559-5275-2313-B26FC4F4B116}"/>
                </a:ext>
              </a:extLst>
            </p:cNvPr>
            <p:cNvSpPr/>
            <p:nvPr/>
          </p:nvSpPr>
          <p:spPr>
            <a:xfrm>
              <a:off x="6648450" y="2999601"/>
              <a:ext cx="590550" cy="2286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  <a:cs typeface="Calibri" panose="020F0502020204030204" pitchFamily="34" charset="0"/>
                </a:rPr>
                <a:t>DTA</a:t>
              </a:r>
            </a:p>
          </p:txBody>
        </p: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99F806CA-94F7-FA51-BF59-DFE98D053461}"/>
                </a:ext>
              </a:extLst>
            </p:cNvPr>
            <p:cNvCxnSpPr/>
            <p:nvPr/>
          </p:nvCxnSpPr>
          <p:spPr>
            <a:xfrm>
              <a:off x="7239000" y="2885301"/>
              <a:ext cx="0" cy="1905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AEEADDFF-6C4C-82AF-8EB0-6E7C1D1D49AA}"/>
                </a:ext>
              </a:extLst>
            </p:cNvPr>
            <p:cNvSpPr txBox="1"/>
            <p:nvPr/>
          </p:nvSpPr>
          <p:spPr>
            <a:xfrm>
              <a:off x="7010399" y="2655927"/>
              <a:ext cx="590545" cy="2872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i="1" dirty="0">
                  <a:cs typeface="Calibri" panose="020F0502020204030204" pitchFamily="34" charset="0"/>
                </a:rPr>
                <a:t>Kpn1</a:t>
              </a: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2701B527-6873-CD01-0366-A5D9153F2BBB}"/>
                </a:ext>
              </a:extLst>
            </p:cNvPr>
            <p:cNvSpPr/>
            <p:nvPr/>
          </p:nvSpPr>
          <p:spPr>
            <a:xfrm>
              <a:off x="3429000" y="2845654"/>
              <a:ext cx="723901" cy="354746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  <a:cs typeface="Calibri" panose="020F0502020204030204" pitchFamily="34" charset="0"/>
                </a:rPr>
                <a:t>PRCC-TFE3</a:t>
              </a:r>
            </a:p>
          </p:txBody>
        </p: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99E86B31-9980-8EEA-AF8E-D82F3C81089D}"/>
              </a:ext>
            </a:extLst>
          </p:cNvPr>
          <p:cNvSpPr txBox="1"/>
          <p:nvPr/>
        </p:nvSpPr>
        <p:spPr>
          <a:xfrm>
            <a:off x="1814510" y="2187778"/>
            <a:ext cx="3893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cs typeface="Calibri" panose="020F0502020204030204" pitchFamily="34" charset="0"/>
              </a:rPr>
              <a:t>1KB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EFF00B7C-42C0-6884-7E63-9C6C9C9C26F8}"/>
              </a:ext>
            </a:extLst>
          </p:cNvPr>
          <p:cNvSpPr txBox="1"/>
          <p:nvPr/>
        </p:nvSpPr>
        <p:spPr>
          <a:xfrm>
            <a:off x="5357810" y="2194922"/>
            <a:ext cx="4746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cs typeface="Calibri" panose="020F0502020204030204" pitchFamily="34" charset="0"/>
              </a:rPr>
              <a:t>5KB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A7FB5E08-2C3E-4912-63C5-14D0759B93BE}"/>
              </a:ext>
            </a:extLst>
          </p:cNvPr>
          <p:cNvSpPr txBox="1"/>
          <p:nvPr/>
        </p:nvSpPr>
        <p:spPr>
          <a:xfrm>
            <a:off x="6945809" y="1851224"/>
            <a:ext cx="2253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cs typeface="Calibri" panose="020F0502020204030204" pitchFamily="34" charset="0"/>
              </a:rPr>
              <a:t>LSL-PRCC-TFE3 </a:t>
            </a:r>
          </a:p>
          <a:p>
            <a:r>
              <a:rPr lang="en-US" sz="1200" b="1" dirty="0">
                <a:cs typeface="Calibri" panose="020F0502020204030204" pitchFamily="34" charset="0"/>
              </a:rPr>
              <a:t>pROSA26-targeting vector</a:t>
            </a:r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B30CFAA2-8534-2BE8-03F8-5C264981C552}"/>
              </a:ext>
            </a:extLst>
          </p:cNvPr>
          <p:cNvGrpSpPr/>
          <p:nvPr/>
        </p:nvGrpSpPr>
        <p:grpSpPr>
          <a:xfrm>
            <a:off x="1540266" y="3570717"/>
            <a:ext cx="5372100" cy="459491"/>
            <a:chOff x="304800" y="2912330"/>
            <a:chExt cx="7162800" cy="612655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4D3BF26-E19D-9266-82CA-B8A1D8A45983}"/>
                </a:ext>
              </a:extLst>
            </p:cNvPr>
            <p:cNvCxnSpPr/>
            <p:nvPr/>
          </p:nvCxnSpPr>
          <p:spPr>
            <a:xfrm>
              <a:off x="304800" y="3228201"/>
              <a:ext cx="71628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11629EF9-17C1-F988-397A-479CE643983A}"/>
                </a:ext>
              </a:extLst>
            </p:cNvPr>
            <p:cNvSpPr/>
            <p:nvPr/>
          </p:nvSpPr>
          <p:spPr>
            <a:xfrm>
              <a:off x="1447800" y="2999600"/>
              <a:ext cx="428624" cy="228599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s.a</a:t>
              </a:r>
              <a:endParaRPr lang="en-US" sz="800" dirty="0">
                <a:solidFill>
                  <a:schemeClr val="tx1"/>
                </a:solidFill>
                <a:cs typeface="Calibri" panose="020F0502020204030204" pitchFamily="34" charset="0"/>
              </a:endParaRPr>
            </a:p>
          </p:txBody>
        </p:sp>
        <p:sp>
          <p:nvSpPr>
            <p:cNvPr id="105" name="Right Triangle 104">
              <a:extLst>
                <a:ext uri="{FF2B5EF4-FFF2-40B4-BE49-F238E27FC236}">
                  <a16:creationId xmlns:a16="http://schemas.microsoft.com/office/drawing/2014/main" id="{2A7239F9-F130-94D0-8613-9B35093EDE3C}"/>
                </a:ext>
              </a:extLst>
            </p:cNvPr>
            <p:cNvSpPr/>
            <p:nvPr/>
          </p:nvSpPr>
          <p:spPr>
            <a:xfrm rot="13452257">
              <a:off x="1851871" y="3173574"/>
              <a:ext cx="106257" cy="109251"/>
            </a:xfrm>
            <a:prstGeom prst="rt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cs typeface="Calibri" panose="020F0502020204030204" pitchFamily="34" charset="0"/>
              </a:endParaRPr>
            </a:p>
          </p:txBody>
        </p:sp>
        <p:sp>
          <p:nvSpPr>
            <p:cNvPr id="106" name="Right Triangle 105">
              <a:extLst>
                <a:ext uri="{FF2B5EF4-FFF2-40B4-BE49-F238E27FC236}">
                  <a16:creationId xmlns:a16="http://schemas.microsoft.com/office/drawing/2014/main" id="{1E1851FB-6F2E-C212-A68B-2DEA410F899A}"/>
                </a:ext>
              </a:extLst>
            </p:cNvPr>
            <p:cNvSpPr/>
            <p:nvPr/>
          </p:nvSpPr>
          <p:spPr>
            <a:xfrm rot="13452257">
              <a:off x="3175819" y="3173577"/>
              <a:ext cx="106257" cy="109251"/>
            </a:xfrm>
            <a:prstGeom prst="rt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cs typeface="Calibri" panose="020F0502020204030204" pitchFamily="34" charset="0"/>
              </a:endParaRP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F353D98E-F620-DF50-257C-D5BDC20CC496}"/>
                </a:ext>
              </a:extLst>
            </p:cNvPr>
            <p:cNvSpPr txBox="1"/>
            <p:nvPr/>
          </p:nvSpPr>
          <p:spPr>
            <a:xfrm>
              <a:off x="1685924" y="3237726"/>
              <a:ext cx="520639" cy="2872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err="1">
                  <a:cs typeface="Calibri" panose="020F0502020204030204" pitchFamily="34" charset="0"/>
                </a:rPr>
                <a:t>loxP</a:t>
              </a:r>
              <a:endParaRPr lang="en-US" sz="800" dirty="0">
                <a:cs typeface="Calibri" panose="020F0502020204030204" pitchFamily="34" charset="0"/>
              </a:endParaRP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F21C49F5-EA82-2D75-B2C7-5E520C624133}"/>
                </a:ext>
              </a:extLst>
            </p:cNvPr>
            <p:cNvSpPr txBox="1"/>
            <p:nvPr/>
          </p:nvSpPr>
          <p:spPr>
            <a:xfrm>
              <a:off x="2923828" y="3237726"/>
              <a:ext cx="543272" cy="2872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err="1">
                  <a:cs typeface="Calibri" panose="020F0502020204030204" pitchFamily="34" charset="0"/>
                </a:rPr>
                <a:t>loxP</a:t>
              </a:r>
              <a:endParaRPr lang="en-US" sz="800" dirty="0">
                <a:cs typeface="Calibri" panose="020F0502020204030204" pitchFamily="34" charset="0"/>
              </a:endParaRP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682E604D-51B9-172D-2496-0D99B143701E}"/>
                </a:ext>
              </a:extLst>
            </p:cNvPr>
            <p:cNvSpPr/>
            <p:nvPr/>
          </p:nvSpPr>
          <p:spPr>
            <a:xfrm>
              <a:off x="2019300" y="2999601"/>
              <a:ext cx="1143000" cy="2286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  <a:cs typeface="Calibri" panose="020F0502020204030204" pitchFamily="34" charset="0"/>
                </a:rPr>
                <a:t>PGK-neo-STOP</a:t>
              </a:r>
            </a:p>
          </p:txBody>
        </p: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597AB556-97F0-AF38-7264-E085B093A9C7}"/>
                </a:ext>
              </a:extLst>
            </p:cNvPr>
            <p:cNvCxnSpPr/>
            <p:nvPr/>
          </p:nvCxnSpPr>
          <p:spPr>
            <a:xfrm>
              <a:off x="3457575" y="3104376"/>
              <a:ext cx="0" cy="2286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7B76E5A5-8F61-E740-007E-7CDCBAA3146D}"/>
                </a:ext>
              </a:extLst>
            </p:cNvPr>
            <p:cNvCxnSpPr/>
            <p:nvPr/>
          </p:nvCxnSpPr>
          <p:spPr>
            <a:xfrm>
              <a:off x="4181475" y="3104376"/>
              <a:ext cx="0" cy="2286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4D41A2ED-D413-7B4E-220B-D9266FB4296C}"/>
                </a:ext>
              </a:extLst>
            </p:cNvPr>
            <p:cNvSpPr/>
            <p:nvPr/>
          </p:nvSpPr>
          <p:spPr>
            <a:xfrm>
              <a:off x="4343399" y="2975439"/>
              <a:ext cx="419100" cy="25276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pA</a:t>
              </a:r>
              <a:endParaRPr lang="en-US" sz="800" dirty="0">
                <a:solidFill>
                  <a:schemeClr val="tx1"/>
                </a:solidFill>
                <a:cs typeface="Calibri" panose="020F0502020204030204" pitchFamily="34" charset="0"/>
              </a:endParaRPr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F409599D-7290-0A49-3181-68FA4CB6F9EC}"/>
                </a:ext>
              </a:extLst>
            </p:cNvPr>
            <p:cNvSpPr/>
            <p:nvPr/>
          </p:nvSpPr>
          <p:spPr>
            <a:xfrm>
              <a:off x="3479200" y="2912330"/>
              <a:ext cx="657252" cy="315874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>
                  <a:solidFill>
                    <a:schemeClr val="tx1"/>
                  </a:solidFill>
                  <a:cs typeface="Calibri" panose="020F0502020204030204" pitchFamily="34" charset="0"/>
                </a:rPr>
                <a:t>PRCC-TFE3</a:t>
              </a:r>
              <a:endParaRPr lang="en-US" sz="800" dirty="0">
                <a:solidFill>
                  <a:schemeClr val="tx1"/>
                </a:solidFill>
                <a:cs typeface="Calibri" panose="020F0502020204030204" pitchFamily="34" charset="0"/>
              </a:endParaRPr>
            </a:p>
          </p:txBody>
        </p:sp>
      </p:grpSp>
      <p:sp>
        <p:nvSpPr>
          <p:cNvPr id="118" name="TextBox 117">
            <a:extLst>
              <a:ext uri="{FF2B5EF4-FFF2-40B4-BE49-F238E27FC236}">
                <a16:creationId xmlns:a16="http://schemas.microsoft.com/office/drawing/2014/main" id="{4EF8FB78-EE4C-B30E-78A2-4FF0F338F6EC}"/>
              </a:ext>
            </a:extLst>
          </p:cNvPr>
          <p:cNvSpPr txBox="1"/>
          <p:nvPr/>
        </p:nvSpPr>
        <p:spPr>
          <a:xfrm>
            <a:off x="7015160" y="3618049"/>
            <a:ext cx="2443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cs typeface="Calibri" panose="020F0502020204030204" pitchFamily="34" charset="0"/>
              </a:rPr>
              <a:t>Targeted ROSA26 locus</a:t>
            </a:r>
          </a:p>
          <a:p>
            <a:r>
              <a:rPr lang="en-US" sz="1200" b="1" dirty="0">
                <a:cs typeface="Calibri" panose="020F0502020204030204" pitchFamily="34" charset="0"/>
              </a:rPr>
              <a:t> in ES cell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2927AE-B540-90E9-E32C-60AF988251B0}"/>
              </a:ext>
            </a:extLst>
          </p:cNvPr>
          <p:cNvSpPr txBox="1"/>
          <p:nvPr/>
        </p:nvSpPr>
        <p:spPr>
          <a:xfrm>
            <a:off x="478820" y="443404"/>
            <a:ext cx="80313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Generation of PRCC-TFE3/+; KSP-Cre/+ mouse model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A248DC-3E5D-8667-8D57-D5B55FB2AD76}"/>
              </a:ext>
            </a:extLst>
          </p:cNvPr>
          <p:cNvSpPr txBox="1"/>
          <p:nvPr/>
        </p:nvSpPr>
        <p:spPr>
          <a:xfrm>
            <a:off x="4544509" y="4228079"/>
            <a:ext cx="32851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400" dirty="0">
                <a:cs typeface="Calibri" panose="020F0502020204030204" pitchFamily="34" charset="0"/>
              </a:rPr>
              <a:t>Blastocyst injection -&gt; chimeras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400" dirty="0">
                <a:cs typeface="Calibri" panose="020F0502020204030204" pitchFamily="34" charset="0"/>
              </a:rPr>
              <a:t>Backcross for germline transmission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43CC0F4-C76C-7C71-33A8-FC4DBAF72C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2" y="4957737"/>
            <a:ext cx="751178" cy="328368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93084C02-A9C0-470F-7B8D-4844A8D82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6338" y="4985537"/>
            <a:ext cx="751178" cy="32836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6A6CF45-928F-D025-8424-F65F2350514B}"/>
              </a:ext>
            </a:extLst>
          </p:cNvPr>
          <p:cNvSpPr txBox="1"/>
          <p:nvPr/>
        </p:nvSpPr>
        <p:spPr>
          <a:xfrm>
            <a:off x="972036" y="5348761"/>
            <a:ext cx="18533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KSP(cadherin16)-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Cre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/+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8C9FB1-E675-EAB6-EA39-EA3E6734050F}"/>
              </a:ext>
            </a:extLst>
          </p:cNvPr>
          <p:cNvSpPr txBox="1"/>
          <p:nvPr/>
        </p:nvSpPr>
        <p:spPr>
          <a:xfrm>
            <a:off x="3112053" y="5352694"/>
            <a:ext cx="22994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Lox-STOP-Lox-PRCC-TFE3/+</a:t>
            </a:r>
          </a:p>
        </p:txBody>
      </p: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FEA1FF0B-0007-0429-3113-70F7CC5E35D0}"/>
              </a:ext>
            </a:extLst>
          </p:cNvPr>
          <p:cNvCxnSpPr>
            <a:cxnSpLocks/>
          </p:cNvCxnSpPr>
          <p:nvPr/>
        </p:nvCxnSpPr>
        <p:spPr>
          <a:xfrm>
            <a:off x="2965412" y="5559003"/>
            <a:ext cx="1176" cy="454335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4" name="Picture 83">
            <a:extLst>
              <a:ext uri="{FF2B5EF4-FFF2-40B4-BE49-F238E27FC236}">
                <a16:creationId xmlns:a16="http://schemas.microsoft.com/office/drawing/2014/main" id="{A78BE038-EADF-77A2-EDCB-F01B43AF8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3286" y="6093669"/>
            <a:ext cx="751178" cy="32836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116BFDD-CA6D-3E9C-9509-701A6647C91C}"/>
              </a:ext>
            </a:extLst>
          </p:cNvPr>
          <p:cNvSpPr txBox="1"/>
          <p:nvPr/>
        </p:nvSpPr>
        <p:spPr>
          <a:xfrm>
            <a:off x="3594830" y="5739050"/>
            <a:ext cx="3767378" cy="738664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PRCC-TFE3/+; KSP-Cre/+ mice </a:t>
            </a: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PRCC-TFE3 expression in the distal nephron</a:t>
            </a:r>
          </a:p>
          <a:p>
            <a:r>
              <a:rPr lang="en-US" sz="1400" dirty="0"/>
              <a:t>               </a:t>
            </a:r>
            <a:endParaRPr lang="en-US" sz="1400" b="1" dirty="0">
              <a:cs typeface="Calibri" panose="020F0502020204030204" pitchFamily="34" charset="0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706781E2-2E2F-7730-676F-E19A2246E95C}"/>
              </a:ext>
            </a:extLst>
          </p:cNvPr>
          <p:cNvCxnSpPr/>
          <p:nvPr/>
        </p:nvCxnSpPr>
        <p:spPr>
          <a:xfrm>
            <a:off x="3854448" y="2073477"/>
            <a:ext cx="0" cy="17145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ight Triangle 51">
            <a:extLst>
              <a:ext uri="{FF2B5EF4-FFF2-40B4-BE49-F238E27FC236}">
                <a16:creationId xmlns:a16="http://schemas.microsoft.com/office/drawing/2014/main" id="{A4587BC9-43E6-1551-E2DB-1DE0B6F59856}"/>
              </a:ext>
            </a:extLst>
          </p:cNvPr>
          <p:cNvSpPr/>
          <p:nvPr/>
        </p:nvSpPr>
        <p:spPr>
          <a:xfrm rot="13452257">
            <a:off x="2768461" y="2145676"/>
            <a:ext cx="79693" cy="81938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cs typeface="Calibri" panose="020F0502020204030204" pitchFamily="34" charset="0"/>
            </a:endParaRP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27C8982D-DFE6-E100-1C8A-4F8DF74EA9C0}"/>
              </a:ext>
            </a:extLst>
          </p:cNvPr>
          <p:cNvCxnSpPr>
            <a:cxnSpLocks/>
          </p:cNvCxnSpPr>
          <p:nvPr/>
        </p:nvCxnSpPr>
        <p:spPr>
          <a:xfrm>
            <a:off x="4118914" y="2410366"/>
            <a:ext cx="0" cy="90423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11AF5C0-A6E0-18F9-391D-DBAA85DEDDDB}"/>
              </a:ext>
            </a:extLst>
          </p:cNvPr>
          <p:cNvCxnSpPr>
            <a:cxnSpLocks/>
          </p:cNvCxnSpPr>
          <p:nvPr/>
        </p:nvCxnSpPr>
        <p:spPr>
          <a:xfrm>
            <a:off x="419100" y="1129204"/>
            <a:ext cx="83058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262609F9-8DE5-FE01-B848-2023FC39D9BF}"/>
              </a:ext>
            </a:extLst>
          </p:cNvPr>
          <p:cNvSpPr txBox="1"/>
          <p:nvPr/>
        </p:nvSpPr>
        <p:spPr>
          <a:xfrm flipH="1">
            <a:off x="2800632" y="4895757"/>
            <a:ext cx="231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X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945D64D-5532-BA44-E351-5A26FC3DBD68}"/>
              </a:ext>
            </a:extLst>
          </p:cNvPr>
          <p:cNvSpPr txBox="1"/>
          <p:nvPr/>
        </p:nvSpPr>
        <p:spPr>
          <a:xfrm>
            <a:off x="4494503" y="2575932"/>
            <a:ext cx="411939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400" dirty="0"/>
              <a:t>Electroporate into ES cells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400" dirty="0"/>
              <a:t>Homologous recombination into ROSA26 locus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400" dirty="0"/>
              <a:t>Antibiotic selection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2D4AE239-23FF-8DC5-D5F2-589ADA44AD70}"/>
              </a:ext>
            </a:extLst>
          </p:cNvPr>
          <p:cNvCxnSpPr>
            <a:cxnSpLocks/>
          </p:cNvCxnSpPr>
          <p:nvPr/>
        </p:nvCxnSpPr>
        <p:spPr>
          <a:xfrm>
            <a:off x="4135759" y="4030208"/>
            <a:ext cx="0" cy="90423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1400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AZ393_9mos_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445" y="2457450"/>
            <a:ext cx="3741163" cy="2622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Z393_7mos_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51" y="2457450"/>
            <a:ext cx="3551295" cy="2622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190593" y="1177148"/>
            <a:ext cx="863569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x-none" b="1" dirty="0">
                <a:latin typeface="Arial" panose="020B0604020202020204" pitchFamily="34" charset="0"/>
                <a:cs typeface="Arial" panose="020B0604020202020204" pitchFamily="34" charset="0"/>
              </a:rPr>
              <a:t>Multiple bilateral tumors and cysts are visible on imaging by 4 months of age</a:t>
            </a:r>
          </a:p>
          <a:p>
            <a:r>
              <a:rPr lang="en-US" altLang="x-none" dirty="0"/>
              <a:t>                      </a:t>
            </a:r>
          </a:p>
          <a:p>
            <a:pPr algn="ctr"/>
            <a:r>
              <a:rPr lang="en-US" altLang="x-none" b="1" dirty="0">
                <a:latin typeface="Arial" panose="020B0604020202020204" pitchFamily="34" charset="0"/>
                <a:cs typeface="Arial" panose="020B0604020202020204" pitchFamily="34" charset="0"/>
              </a:rPr>
              <a:t>MRI with contrast of mouse at 7 (left)and 9 months(right) of age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58807" y="479142"/>
            <a:ext cx="66992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Phenotype of PRCC-TFE3/+; KSP-Cre/+ mice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B4F2BD5-FCCB-E8E3-0C2A-FA4F4FFD1761}"/>
              </a:ext>
            </a:extLst>
          </p:cNvPr>
          <p:cNvCxnSpPr>
            <a:cxnSpLocks/>
          </p:cNvCxnSpPr>
          <p:nvPr/>
        </p:nvCxnSpPr>
        <p:spPr>
          <a:xfrm>
            <a:off x="5315136" y="2567547"/>
            <a:ext cx="151964" cy="139036"/>
          </a:xfrm>
          <a:prstGeom prst="straightConnector1">
            <a:avLst/>
          </a:prstGeom>
          <a:ln w="38100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AD549B5-D50E-78A4-D792-BAB0A9849592}"/>
              </a:ext>
            </a:extLst>
          </p:cNvPr>
          <p:cNvCxnSpPr>
            <a:cxnSpLocks/>
          </p:cNvCxnSpPr>
          <p:nvPr/>
        </p:nvCxnSpPr>
        <p:spPr>
          <a:xfrm>
            <a:off x="4979223" y="3907065"/>
            <a:ext cx="151964" cy="139036"/>
          </a:xfrm>
          <a:prstGeom prst="straightConnector1">
            <a:avLst/>
          </a:prstGeom>
          <a:ln w="38100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7E9912B-D656-4954-21C2-60D7231240A8}"/>
              </a:ext>
            </a:extLst>
          </p:cNvPr>
          <p:cNvCxnSpPr>
            <a:cxnSpLocks/>
          </p:cNvCxnSpPr>
          <p:nvPr/>
        </p:nvCxnSpPr>
        <p:spPr>
          <a:xfrm>
            <a:off x="639408" y="3768029"/>
            <a:ext cx="151964" cy="139036"/>
          </a:xfrm>
          <a:prstGeom prst="straightConnector1">
            <a:avLst/>
          </a:prstGeom>
          <a:ln w="38100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A31332F-DFA6-B19D-AA21-0E5B9C52CE23}"/>
              </a:ext>
            </a:extLst>
          </p:cNvPr>
          <p:cNvCxnSpPr>
            <a:cxnSpLocks/>
          </p:cNvCxnSpPr>
          <p:nvPr/>
        </p:nvCxnSpPr>
        <p:spPr>
          <a:xfrm>
            <a:off x="1104311" y="2706583"/>
            <a:ext cx="151964" cy="139036"/>
          </a:xfrm>
          <a:prstGeom prst="straightConnector1">
            <a:avLst/>
          </a:prstGeom>
          <a:ln w="38100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FC84A8A-0F2E-0067-782F-7832F1B963D0}"/>
              </a:ext>
            </a:extLst>
          </p:cNvPr>
          <p:cNvSpPr txBox="1"/>
          <p:nvPr/>
        </p:nvSpPr>
        <p:spPr>
          <a:xfrm>
            <a:off x="721169" y="5466827"/>
            <a:ext cx="77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x-none" b="1" dirty="0">
                <a:latin typeface="Arial" panose="020B0604020202020204" pitchFamily="34" charset="0"/>
                <a:cs typeface="Arial" panose="020B0604020202020204" pitchFamily="34" charset="0"/>
              </a:rPr>
              <a:t>Tumors and cysts display rapid growth rate (~3-fold increase in size)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7A7933A-76DD-C3E6-B588-B12B638F3524}"/>
              </a:ext>
            </a:extLst>
          </p:cNvPr>
          <p:cNvCxnSpPr>
            <a:cxnSpLocks/>
          </p:cNvCxnSpPr>
          <p:nvPr/>
        </p:nvCxnSpPr>
        <p:spPr>
          <a:xfrm>
            <a:off x="359833" y="999601"/>
            <a:ext cx="83058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riangle 3">
            <a:extLst>
              <a:ext uri="{FF2B5EF4-FFF2-40B4-BE49-F238E27FC236}">
                <a16:creationId xmlns:a16="http://schemas.microsoft.com/office/drawing/2014/main" id="{55975D28-F4F1-4DD8-0EFF-EEA3A2B0629F}"/>
              </a:ext>
            </a:extLst>
          </p:cNvPr>
          <p:cNvSpPr/>
          <p:nvPr/>
        </p:nvSpPr>
        <p:spPr>
          <a:xfrm rot="14043669" flipV="1">
            <a:off x="5198013" y="4380947"/>
            <a:ext cx="559134" cy="800940"/>
          </a:xfrm>
          <a:prstGeom prst="triangle">
            <a:avLst>
              <a:gd name="adj" fmla="val 75343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3B082F08-C435-CD43-43DE-E13EB80FD068}"/>
              </a:ext>
            </a:extLst>
          </p:cNvPr>
          <p:cNvSpPr/>
          <p:nvPr/>
        </p:nvSpPr>
        <p:spPr>
          <a:xfrm rot="3699006">
            <a:off x="5306214" y="4723698"/>
            <a:ext cx="227438" cy="115439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11A7E059-4EF2-5CC9-28A7-BE7A1E9FF4D1}"/>
              </a:ext>
            </a:extLst>
          </p:cNvPr>
          <p:cNvSpPr/>
          <p:nvPr/>
        </p:nvSpPr>
        <p:spPr>
          <a:xfrm rot="3470280">
            <a:off x="881195" y="4708594"/>
            <a:ext cx="227438" cy="115439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72BA9F00-EB75-55BF-B686-249DA84737FB}"/>
              </a:ext>
            </a:extLst>
          </p:cNvPr>
          <p:cNvSpPr/>
          <p:nvPr/>
        </p:nvSpPr>
        <p:spPr>
          <a:xfrm rot="3470280">
            <a:off x="935691" y="3712226"/>
            <a:ext cx="227438" cy="115439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C092B10B-C774-A2EB-E749-1C0F4B915B72}"/>
              </a:ext>
            </a:extLst>
          </p:cNvPr>
          <p:cNvSpPr/>
          <p:nvPr/>
        </p:nvSpPr>
        <p:spPr>
          <a:xfrm rot="3470280">
            <a:off x="5254464" y="3722352"/>
            <a:ext cx="227438" cy="115439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5550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37">
            <a:extLst>
              <a:ext uri="{FF2B5EF4-FFF2-40B4-BE49-F238E27FC236}">
                <a16:creationId xmlns:a16="http://schemas.microsoft.com/office/drawing/2014/main" id="{73DDD11B-9FDF-4014-8313-0C5809530DDB}"/>
              </a:ext>
            </a:extLst>
          </p:cNvPr>
          <p:cNvGrpSpPr/>
          <p:nvPr/>
        </p:nvGrpSpPr>
        <p:grpSpPr>
          <a:xfrm>
            <a:off x="198139" y="4045077"/>
            <a:ext cx="2918758" cy="2392471"/>
            <a:chOff x="605027" y="3823715"/>
            <a:chExt cx="1683256" cy="1188720"/>
          </a:xfrm>
        </p:grpSpPr>
        <p:pic>
          <p:nvPicPr>
            <p:cNvPr id="5" name="object 38">
              <a:extLst>
                <a:ext uri="{FF2B5EF4-FFF2-40B4-BE49-F238E27FC236}">
                  <a16:creationId xmlns:a16="http://schemas.microsoft.com/office/drawing/2014/main" id="{DC097D17-7313-818E-F1F7-F7A0312348A2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5027" y="3823715"/>
              <a:ext cx="1683256" cy="1188720"/>
            </a:xfrm>
            <a:prstGeom prst="rect">
              <a:avLst/>
            </a:prstGeom>
          </p:spPr>
        </p:pic>
        <p:sp>
          <p:nvSpPr>
            <p:cNvPr id="6" name="object 39">
              <a:extLst>
                <a:ext uri="{FF2B5EF4-FFF2-40B4-BE49-F238E27FC236}">
                  <a16:creationId xmlns:a16="http://schemas.microsoft.com/office/drawing/2014/main" id="{43B5E992-7AA3-79A9-3D2F-EF0295336FE1}"/>
                </a:ext>
              </a:extLst>
            </p:cNvPr>
            <p:cNvSpPr/>
            <p:nvPr/>
          </p:nvSpPr>
          <p:spPr>
            <a:xfrm>
              <a:off x="665987" y="4893759"/>
              <a:ext cx="550545" cy="66040"/>
            </a:xfrm>
            <a:custGeom>
              <a:avLst/>
              <a:gdLst/>
              <a:ahLst/>
              <a:cxnLst/>
              <a:rect l="l" t="t" r="r" b="b"/>
              <a:pathLst>
                <a:path w="550544" h="66039">
                  <a:moveTo>
                    <a:pt x="0" y="32003"/>
                  </a:moveTo>
                  <a:lnTo>
                    <a:pt x="541858" y="32003"/>
                  </a:lnTo>
                </a:path>
                <a:path w="550544" h="66039">
                  <a:moveTo>
                    <a:pt x="0" y="0"/>
                  </a:moveTo>
                  <a:lnTo>
                    <a:pt x="0" y="65912"/>
                  </a:lnTo>
                </a:path>
                <a:path w="550544" h="66039">
                  <a:moveTo>
                    <a:pt x="550164" y="0"/>
                  </a:moveTo>
                  <a:lnTo>
                    <a:pt x="550164" y="65912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40">
            <a:extLst>
              <a:ext uri="{FF2B5EF4-FFF2-40B4-BE49-F238E27FC236}">
                <a16:creationId xmlns:a16="http://schemas.microsoft.com/office/drawing/2014/main" id="{F2E3AE2E-A52A-7D4A-2AEF-647F78D6241E}"/>
              </a:ext>
            </a:extLst>
          </p:cNvPr>
          <p:cNvGrpSpPr/>
          <p:nvPr/>
        </p:nvGrpSpPr>
        <p:grpSpPr>
          <a:xfrm>
            <a:off x="3307792" y="4056425"/>
            <a:ext cx="2795981" cy="2370011"/>
            <a:chOff x="2529839" y="3823715"/>
            <a:chExt cx="1769745" cy="1290955"/>
          </a:xfrm>
        </p:grpSpPr>
        <p:pic>
          <p:nvPicPr>
            <p:cNvPr id="8" name="object 41">
              <a:extLst>
                <a:ext uri="{FF2B5EF4-FFF2-40B4-BE49-F238E27FC236}">
                  <a16:creationId xmlns:a16="http://schemas.microsoft.com/office/drawing/2014/main" id="{31D1C213-1530-FC19-DF44-6B95F2E908E3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29839" y="3823715"/>
              <a:ext cx="1769364" cy="1290827"/>
            </a:xfrm>
            <a:prstGeom prst="rect">
              <a:avLst/>
            </a:prstGeom>
          </p:spPr>
        </p:pic>
        <p:sp>
          <p:nvSpPr>
            <p:cNvPr id="9" name="object 42">
              <a:extLst>
                <a:ext uri="{FF2B5EF4-FFF2-40B4-BE49-F238E27FC236}">
                  <a16:creationId xmlns:a16="http://schemas.microsoft.com/office/drawing/2014/main" id="{987D475E-0159-060A-F284-A6DD32318010}"/>
                </a:ext>
              </a:extLst>
            </p:cNvPr>
            <p:cNvSpPr/>
            <p:nvPr/>
          </p:nvSpPr>
          <p:spPr>
            <a:xfrm>
              <a:off x="2621279" y="5012435"/>
              <a:ext cx="431800" cy="66040"/>
            </a:xfrm>
            <a:custGeom>
              <a:avLst/>
              <a:gdLst/>
              <a:ahLst/>
              <a:cxnLst/>
              <a:rect l="l" t="t" r="r" b="b"/>
              <a:pathLst>
                <a:path w="431800" h="66039">
                  <a:moveTo>
                    <a:pt x="3047" y="32003"/>
                  </a:moveTo>
                  <a:lnTo>
                    <a:pt x="425322" y="32003"/>
                  </a:lnTo>
                </a:path>
                <a:path w="431800" h="66039">
                  <a:moveTo>
                    <a:pt x="0" y="0"/>
                  </a:moveTo>
                  <a:lnTo>
                    <a:pt x="0" y="65912"/>
                  </a:lnTo>
                </a:path>
                <a:path w="431800" h="66039">
                  <a:moveTo>
                    <a:pt x="431292" y="0"/>
                  </a:moveTo>
                  <a:lnTo>
                    <a:pt x="431292" y="65912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44">
            <a:extLst>
              <a:ext uri="{FF2B5EF4-FFF2-40B4-BE49-F238E27FC236}">
                <a16:creationId xmlns:a16="http://schemas.microsoft.com/office/drawing/2014/main" id="{9083E330-BF69-28E0-8012-7CE23BF0ED23}"/>
              </a:ext>
            </a:extLst>
          </p:cNvPr>
          <p:cNvGrpSpPr/>
          <p:nvPr/>
        </p:nvGrpSpPr>
        <p:grpSpPr>
          <a:xfrm>
            <a:off x="6253040" y="4056424"/>
            <a:ext cx="2692821" cy="2369776"/>
            <a:chOff x="4472940" y="3823715"/>
            <a:chExt cx="1751330" cy="1290955"/>
          </a:xfrm>
        </p:grpSpPr>
        <p:pic>
          <p:nvPicPr>
            <p:cNvPr id="12" name="object 45">
              <a:extLst>
                <a:ext uri="{FF2B5EF4-FFF2-40B4-BE49-F238E27FC236}">
                  <a16:creationId xmlns:a16="http://schemas.microsoft.com/office/drawing/2014/main" id="{3C91F062-BDB9-2FEF-D792-A7FD9A08D5AC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72940" y="3823715"/>
              <a:ext cx="1751076" cy="1290827"/>
            </a:xfrm>
            <a:prstGeom prst="rect">
              <a:avLst/>
            </a:prstGeom>
          </p:spPr>
        </p:pic>
        <p:sp>
          <p:nvSpPr>
            <p:cNvPr id="13" name="object 46">
              <a:extLst>
                <a:ext uri="{FF2B5EF4-FFF2-40B4-BE49-F238E27FC236}">
                  <a16:creationId xmlns:a16="http://schemas.microsoft.com/office/drawing/2014/main" id="{224825E7-3C31-EB21-8233-E1929B28E936}"/>
                </a:ext>
              </a:extLst>
            </p:cNvPr>
            <p:cNvSpPr/>
            <p:nvPr/>
          </p:nvSpPr>
          <p:spPr>
            <a:xfrm>
              <a:off x="4549140" y="5012435"/>
              <a:ext cx="447040" cy="66040"/>
            </a:xfrm>
            <a:custGeom>
              <a:avLst/>
              <a:gdLst/>
              <a:ahLst/>
              <a:cxnLst/>
              <a:rect l="l" t="t" r="r" b="b"/>
              <a:pathLst>
                <a:path w="447039" h="66039">
                  <a:moveTo>
                    <a:pt x="3048" y="32003"/>
                  </a:moveTo>
                  <a:lnTo>
                    <a:pt x="440182" y="32003"/>
                  </a:lnTo>
                </a:path>
                <a:path w="447039" h="66039">
                  <a:moveTo>
                    <a:pt x="0" y="0"/>
                  </a:moveTo>
                  <a:lnTo>
                    <a:pt x="0" y="65912"/>
                  </a:lnTo>
                </a:path>
                <a:path w="447039" h="66039">
                  <a:moveTo>
                    <a:pt x="446532" y="0"/>
                  </a:moveTo>
                  <a:lnTo>
                    <a:pt x="446532" y="65912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47">
            <a:extLst>
              <a:ext uri="{FF2B5EF4-FFF2-40B4-BE49-F238E27FC236}">
                <a16:creationId xmlns:a16="http://schemas.microsoft.com/office/drawing/2014/main" id="{B7A6D8FE-96C5-1947-CCA4-987E41D4BB9F}"/>
              </a:ext>
            </a:extLst>
          </p:cNvPr>
          <p:cNvSpPr txBox="1"/>
          <p:nvPr/>
        </p:nvSpPr>
        <p:spPr>
          <a:xfrm>
            <a:off x="606539" y="6092757"/>
            <a:ext cx="349250" cy="143510"/>
          </a:xfrm>
          <a:prstGeom prst="rect">
            <a:avLst/>
          </a:prstGeom>
          <a:solidFill>
            <a:srgbClr val="FFFFFF">
              <a:alpha val="70195"/>
            </a:srgbClr>
          </a:solidFill>
        </p:spPr>
        <p:txBody>
          <a:bodyPr vert="horz" wrap="square" lIns="0" tIns="1905" rIns="0" bIns="0" rtlCol="0">
            <a:spAutoFit/>
          </a:bodyPr>
          <a:lstStyle/>
          <a:p>
            <a:pPr marL="15240">
              <a:lnSpc>
                <a:spcPct val="100000"/>
              </a:lnSpc>
              <a:spcBef>
                <a:spcPts val="15"/>
              </a:spcBef>
            </a:pPr>
            <a:r>
              <a:rPr sz="800" spc="-10" dirty="0">
                <a:latin typeface="Arial"/>
                <a:cs typeface="Arial"/>
              </a:rPr>
              <a:t>200µm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16" name="object 48">
            <a:extLst>
              <a:ext uri="{FF2B5EF4-FFF2-40B4-BE49-F238E27FC236}">
                <a16:creationId xmlns:a16="http://schemas.microsoft.com/office/drawing/2014/main" id="{14E0EBC9-3813-4FB2-F0A2-9A6C5C5EA19B}"/>
              </a:ext>
            </a:extLst>
          </p:cNvPr>
          <p:cNvSpPr txBox="1"/>
          <p:nvPr/>
        </p:nvSpPr>
        <p:spPr>
          <a:xfrm>
            <a:off x="3618726" y="6121642"/>
            <a:ext cx="349250" cy="143510"/>
          </a:xfrm>
          <a:prstGeom prst="rect">
            <a:avLst/>
          </a:prstGeom>
          <a:solidFill>
            <a:srgbClr val="FFFFFF">
              <a:alpha val="70195"/>
            </a:srgbClr>
          </a:solidFill>
        </p:spPr>
        <p:txBody>
          <a:bodyPr vert="horz" wrap="square" lIns="0" tIns="3175" rIns="0" bIns="0" rtlCol="0">
            <a:spAutoFit/>
          </a:bodyPr>
          <a:lstStyle/>
          <a:p>
            <a:pPr marL="17145">
              <a:lnSpc>
                <a:spcPct val="100000"/>
              </a:lnSpc>
              <a:spcBef>
                <a:spcPts val="25"/>
              </a:spcBef>
            </a:pPr>
            <a:r>
              <a:rPr sz="800" spc="-10" dirty="0">
                <a:latin typeface="Arial"/>
                <a:cs typeface="Arial"/>
              </a:rPr>
              <a:t>100µm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17" name="object 48">
            <a:extLst>
              <a:ext uri="{FF2B5EF4-FFF2-40B4-BE49-F238E27FC236}">
                <a16:creationId xmlns:a16="http://schemas.microsoft.com/office/drawing/2014/main" id="{A7428A5E-0F73-B247-06D3-39326C8EF15E}"/>
              </a:ext>
            </a:extLst>
          </p:cNvPr>
          <p:cNvSpPr txBox="1"/>
          <p:nvPr/>
        </p:nvSpPr>
        <p:spPr>
          <a:xfrm>
            <a:off x="6523247" y="6121642"/>
            <a:ext cx="349250" cy="143510"/>
          </a:xfrm>
          <a:prstGeom prst="rect">
            <a:avLst/>
          </a:prstGeom>
          <a:solidFill>
            <a:srgbClr val="FFFFFF">
              <a:alpha val="70195"/>
            </a:srgbClr>
          </a:solidFill>
        </p:spPr>
        <p:txBody>
          <a:bodyPr vert="horz" wrap="square" lIns="0" tIns="3175" rIns="0" bIns="0" rtlCol="0">
            <a:spAutoFit/>
          </a:bodyPr>
          <a:lstStyle/>
          <a:p>
            <a:pPr marL="17145">
              <a:lnSpc>
                <a:spcPct val="100000"/>
              </a:lnSpc>
              <a:spcBef>
                <a:spcPts val="25"/>
              </a:spcBef>
            </a:pPr>
            <a:r>
              <a:rPr sz="800" spc="-10" dirty="0">
                <a:latin typeface="Arial"/>
                <a:cs typeface="Arial"/>
              </a:rPr>
              <a:t>100µm</a:t>
            </a:r>
            <a:endParaRPr sz="800" dirty="0">
              <a:latin typeface="Arial"/>
              <a:cs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A6F47A-A1BC-6681-14E4-6CAA8837DF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16765"/>
            <a:ext cx="4525113" cy="28872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10A454-A649-6C67-25AF-E370088CDB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8887" y="816765"/>
            <a:ext cx="4525113" cy="28872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3365A00-1E1E-822A-BCED-59A465758551}"/>
              </a:ext>
            </a:extLst>
          </p:cNvPr>
          <p:cNvSpPr txBox="1"/>
          <p:nvPr/>
        </p:nvSpPr>
        <p:spPr>
          <a:xfrm>
            <a:off x="661937" y="203399"/>
            <a:ext cx="7928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Histology of PRCC-TFE3/+; KSP-Cre/+ kidney tumors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1152847-0BD2-77C2-05DA-DEF7440A55F0}"/>
              </a:ext>
            </a:extLst>
          </p:cNvPr>
          <p:cNvCxnSpPr>
            <a:cxnSpLocks/>
          </p:cNvCxnSpPr>
          <p:nvPr/>
        </p:nvCxnSpPr>
        <p:spPr>
          <a:xfrm>
            <a:off x="372213" y="665064"/>
            <a:ext cx="83058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E7F53C0-DF01-F321-96E5-52E8BE3204DD}"/>
              </a:ext>
            </a:extLst>
          </p:cNvPr>
          <p:cNvSpPr txBox="1"/>
          <p:nvPr/>
        </p:nvSpPr>
        <p:spPr>
          <a:xfrm>
            <a:off x="4134447" y="3133493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37CA60-3911-8B05-C3CC-C213D439EEA0}"/>
              </a:ext>
            </a:extLst>
          </p:cNvPr>
          <p:cNvSpPr txBox="1"/>
          <p:nvPr/>
        </p:nvSpPr>
        <p:spPr>
          <a:xfrm>
            <a:off x="303843" y="1092820"/>
            <a:ext cx="348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133E84D-B61D-035E-D642-8BF703F56602}"/>
              </a:ext>
            </a:extLst>
          </p:cNvPr>
          <p:cNvSpPr txBox="1"/>
          <p:nvPr/>
        </p:nvSpPr>
        <p:spPr>
          <a:xfrm>
            <a:off x="8416625" y="1092820"/>
            <a:ext cx="348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2EA8867-B528-79F9-EA81-7B9D3ABD1252}"/>
              </a:ext>
            </a:extLst>
          </p:cNvPr>
          <p:cNvSpPr txBox="1"/>
          <p:nvPr/>
        </p:nvSpPr>
        <p:spPr>
          <a:xfrm>
            <a:off x="4705481" y="3119539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A74AC5-819D-73CB-78B9-498B86DB3F78}"/>
              </a:ext>
            </a:extLst>
          </p:cNvPr>
          <p:cNvSpPr txBox="1"/>
          <p:nvPr/>
        </p:nvSpPr>
        <p:spPr>
          <a:xfrm>
            <a:off x="100361" y="6437548"/>
            <a:ext cx="97795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cells with eosinophilic cytoplasm    cells with large clear cytoplasm      calcified psammoma body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A9714B9-3FE5-07DA-F93A-831883568FC6}"/>
              </a:ext>
            </a:extLst>
          </p:cNvPr>
          <p:cNvSpPr/>
          <p:nvPr/>
        </p:nvSpPr>
        <p:spPr>
          <a:xfrm>
            <a:off x="8945470" y="816765"/>
            <a:ext cx="198530" cy="2887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A649192-F135-59CC-9CF4-D96E789541C1}"/>
              </a:ext>
            </a:extLst>
          </p:cNvPr>
          <p:cNvSpPr/>
          <p:nvPr/>
        </p:nvSpPr>
        <p:spPr>
          <a:xfrm>
            <a:off x="-1877" y="816765"/>
            <a:ext cx="198530" cy="2887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3728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61052B-AAE3-C52C-58BC-C19C72966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3606" y="4627812"/>
            <a:ext cx="3159125" cy="19866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36C5D3-9DBD-826A-1F5F-669144F5BD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844" y="1833563"/>
            <a:ext cx="1561848" cy="15954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4E2630-094D-33F4-1099-1C7FA4B908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6020" y="1813389"/>
            <a:ext cx="1855172" cy="18191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0239BD-1F3B-1E2A-38E2-E15DBC56DA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4257" y="4711572"/>
            <a:ext cx="2076576" cy="181914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7DEB614-F8AF-792F-83C5-70BF0950F699}"/>
              </a:ext>
            </a:extLst>
          </p:cNvPr>
          <p:cNvCxnSpPr>
            <a:cxnSpLocks/>
          </p:cNvCxnSpPr>
          <p:nvPr/>
        </p:nvCxnSpPr>
        <p:spPr>
          <a:xfrm>
            <a:off x="359833" y="999601"/>
            <a:ext cx="83058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096F2AD-216E-3719-7FCF-D8593DCBD6C2}"/>
              </a:ext>
            </a:extLst>
          </p:cNvPr>
          <p:cNvSpPr txBox="1"/>
          <p:nvPr/>
        </p:nvSpPr>
        <p:spPr>
          <a:xfrm>
            <a:off x="802377" y="382747"/>
            <a:ext cx="75392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Characterization of PRCC-TFE3/+; KSP-Cre/+ mice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431ECD-C6E6-3AF8-164D-5AD3CC26374B}"/>
              </a:ext>
            </a:extLst>
          </p:cNvPr>
          <p:cNvSpPr txBox="1"/>
          <p:nvPr/>
        </p:nvSpPr>
        <p:spPr>
          <a:xfrm>
            <a:off x="477819" y="1154791"/>
            <a:ext cx="8199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PRCC-TFE3/+;KSP-Cre/+ kidneys 2-3 fold heavier than littermate controls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3B71D3-DA19-F88C-E92C-148ABFB9321B}"/>
              </a:ext>
            </a:extLst>
          </p:cNvPr>
          <p:cNvSpPr txBox="1"/>
          <p:nvPr/>
        </p:nvSpPr>
        <p:spPr>
          <a:xfrm>
            <a:off x="1294257" y="4003321"/>
            <a:ext cx="6378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Shortened lifespan due to kidney failure (median 11 mo.)</a:t>
            </a:r>
          </a:p>
        </p:txBody>
      </p:sp>
      <p:grpSp>
        <p:nvGrpSpPr>
          <p:cNvPr id="49" name="object 70">
            <a:extLst>
              <a:ext uri="{FF2B5EF4-FFF2-40B4-BE49-F238E27FC236}">
                <a16:creationId xmlns:a16="http://schemas.microsoft.com/office/drawing/2014/main" id="{53BFD4DC-72A4-416B-C322-FF1D709667ED}"/>
              </a:ext>
            </a:extLst>
          </p:cNvPr>
          <p:cNvGrpSpPr/>
          <p:nvPr/>
        </p:nvGrpSpPr>
        <p:grpSpPr>
          <a:xfrm>
            <a:off x="5838520" y="1779282"/>
            <a:ext cx="1834471" cy="1632140"/>
            <a:chOff x="630990" y="5494071"/>
            <a:chExt cx="1518285" cy="1295400"/>
          </a:xfrm>
        </p:grpSpPr>
        <p:pic>
          <p:nvPicPr>
            <p:cNvPr id="50" name="object 71">
              <a:extLst>
                <a:ext uri="{FF2B5EF4-FFF2-40B4-BE49-F238E27FC236}">
                  <a16:creationId xmlns:a16="http://schemas.microsoft.com/office/drawing/2014/main" id="{53D2462F-7AC2-265D-4FE4-90FC5D54A657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0990" y="5494071"/>
              <a:ext cx="1517849" cy="1295333"/>
            </a:xfrm>
            <a:prstGeom prst="rect">
              <a:avLst/>
            </a:prstGeom>
          </p:spPr>
        </p:pic>
        <p:sp>
          <p:nvSpPr>
            <p:cNvPr id="51" name="object 72">
              <a:extLst>
                <a:ext uri="{FF2B5EF4-FFF2-40B4-BE49-F238E27FC236}">
                  <a16:creationId xmlns:a16="http://schemas.microsoft.com/office/drawing/2014/main" id="{B65FE118-8334-A5E9-F3B9-03489FF2A36F}"/>
                </a:ext>
              </a:extLst>
            </p:cNvPr>
            <p:cNvSpPr/>
            <p:nvPr/>
          </p:nvSpPr>
          <p:spPr>
            <a:xfrm>
              <a:off x="1834895" y="6717792"/>
              <a:ext cx="274320" cy="47625"/>
            </a:xfrm>
            <a:custGeom>
              <a:avLst/>
              <a:gdLst/>
              <a:ahLst/>
              <a:cxnLst/>
              <a:rect l="l" t="t" r="r" b="b"/>
              <a:pathLst>
                <a:path w="274319" h="47625">
                  <a:moveTo>
                    <a:pt x="0" y="24383"/>
                  </a:moveTo>
                  <a:lnTo>
                    <a:pt x="270383" y="24383"/>
                  </a:lnTo>
                </a:path>
                <a:path w="274319" h="47625">
                  <a:moveTo>
                    <a:pt x="0" y="0"/>
                  </a:moveTo>
                  <a:lnTo>
                    <a:pt x="0" y="47624"/>
                  </a:lnTo>
                </a:path>
                <a:path w="274319" h="47625">
                  <a:moveTo>
                    <a:pt x="274320" y="0"/>
                  </a:moveTo>
                  <a:lnTo>
                    <a:pt x="274320" y="47624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93927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17">
            <a:extLst>
              <a:ext uri="{FF2B5EF4-FFF2-40B4-BE49-F238E27FC236}">
                <a16:creationId xmlns:a16="http://schemas.microsoft.com/office/drawing/2014/main" id="{14A569D8-3DBE-CE16-D871-D7459F78229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6456" y="1456450"/>
            <a:ext cx="4417056" cy="2172315"/>
          </a:xfrm>
          <a:prstGeom prst="rect">
            <a:avLst/>
          </a:prstGeom>
        </p:spPr>
      </p:pic>
      <p:grpSp>
        <p:nvGrpSpPr>
          <p:cNvPr id="5" name="object 177">
            <a:extLst>
              <a:ext uri="{FF2B5EF4-FFF2-40B4-BE49-F238E27FC236}">
                <a16:creationId xmlns:a16="http://schemas.microsoft.com/office/drawing/2014/main" id="{E9AAB73F-45BC-6536-8F9D-D5828B2909A5}"/>
              </a:ext>
            </a:extLst>
          </p:cNvPr>
          <p:cNvGrpSpPr/>
          <p:nvPr/>
        </p:nvGrpSpPr>
        <p:grpSpPr>
          <a:xfrm>
            <a:off x="5487775" y="1929150"/>
            <a:ext cx="1209649" cy="1699615"/>
            <a:chOff x="4297913" y="1902935"/>
            <a:chExt cx="641350" cy="944880"/>
          </a:xfrm>
        </p:grpSpPr>
        <p:sp>
          <p:nvSpPr>
            <p:cNvPr id="6" name="object 178">
              <a:extLst>
                <a:ext uri="{FF2B5EF4-FFF2-40B4-BE49-F238E27FC236}">
                  <a16:creationId xmlns:a16="http://schemas.microsoft.com/office/drawing/2014/main" id="{C510D3A0-59DD-90DA-FB6F-F0B801BAEDFB}"/>
                </a:ext>
              </a:extLst>
            </p:cNvPr>
            <p:cNvSpPr/>
            <p:nvPr/>
          </p:nvSpPr>
          <p:spPr>
            <a:xfrm>
              <a:off x="4297908" y="1902942"/>
              <a:ext cx="641350" cy="944880"/>
            </a:xfrm>
            <a:custGeom>
              <a:avLst/>
              <a:gdLst/>
              <a:ahLst/>
              <a:cxnLst/>
              <a:rect l="l" t="t" r="r" b="b"/>
              <a:pathLst>
                <a:path w="641350" h="944880">
                  <a:moveTo>
                    <a:pt x="591972" y="155473"/>
                  </a:moveTo>
                  <a:lnTo>
                    <a:pt x="578243" y="155473"/>
                  </a:lnTo>
                  <a:lnTo>
                    <a:pt x="578243" y="169164"/>
                  </a:lnTo>
                  <a:lnTo>
                    <a:pt x="578243" y="687959"/>
                  </a:lnTo>
                  <a:lnTo>
                    <a:pt x="578243" y="701662"/>
                  </a:lnTo>
                  <a:lnTo>
                    <a:pt x="578243" y="770877"/>
                  </a:lnTo>
                  <a:lnTo>
                    <a:pt x="389051" y="770877"/>
                  </a:lnTo>
                  <a:lnTo>
                    <a:pt x="389051" y="701662"/>
                  </a:lnTo>
                  <a:lnTo>
                    <a:pt x="578243" y="701662"/>
                  </a:lnTo>
                  <a:lnTo>
                    <a:pt x="578243" y="687959"/>
                  </a:lnTo>
                  <a:lnTo>
                    <a:pt x="389051" y="687959"/>
                  </a:lnTo>
                  <a:lnTo>
                    <a:pt x="389051" y="169164"/>
                  </a:lnTo>
                  <a:lnTo>
                    <a:pt x="578243" y="169164"/>
                  </a:lnTo>
                  <a:lnTo>
                    <a:pt x="578243" y="155473"/>
                  </a:lnTo>
                  <a:lnTo>
                    <a:pt x="490512" y="155473"/>
                  </a:lnTo>
                  <a:lnTo>
                    <a:pt x="490512" y="118960"/>
                  </a:lnTo>
                  <a:lnTo>
                    <a:pt x="533996" y="118960"/>
                  </a:lnTo>
                  <a:lnTo>
                    <a:pt x="533996" y="105270"/>
                  </a:lnTo>
                  <a:lnTo>
                    <a:pt x="433298" y="105270"/>
                  </a:lnTo>
                  <a:lnTo>
                    <a:pt x="433298" y="118960"/>
                  </a:lnTo>
                  <a:lnTo>
                    <a:pt x="476783" y="118960"/>
                  </a:lnTo>
                  <a:lnTo>
                    <a:pt x="476783" y="155473"/>
                  </a:lnTo>
                  <a:lnTo>
                    <a:pt x="375323" y="155473"/>
                  </a:lnTo>
                  <a:lnTo>
                    <a:pt x="375323" y="784567"/>
                  </a:lnTo>
                  <a:lnTo>
                    <a:pt x="476783" y="784567"/>
                  </a:lnTo>
                  <a:lnTo>
                    <a:pt x="476783" y="854557"/>
                  </a:lnTo>
                  <a:lnTo>
                    <a:pt x="433298" y="854557"/>
                  </a:lnTo>
                  <a:lnTo>
                    <a:pt x="433298" y="868248"/>
                  </a:lnTo>
                  <a:lnTo>
                    <a:pt x="533996" y="868248"/>
                  </a:lnTo>
                  <a:lnTo>
                    <a:pt x="533996" y="854557"/>
                  </a:lnTo>
                  <a:lnTo>
                    <a:pt x="490512" y="854557"/>
                  </a:lnTo>
                  <a:lnTo>
                    <a:pt x="490512" y="784567"/>
                  </a:lnTo>
                  <a:lnTo>
                    <a:pt x="591972" y="784567"/>
                  </a:lnTo>
                  <a:lnTo>
                    <a:pt x="591972" y="777722"/>
                  </a:lnTo>
                  <a:lnTo>
                    <a:pt x="591972" y="770877"/>
                  </a:lnTo>
                  <a:lnTo>
                    <a:pt x="591972" y="169164"/>
                  </a:lnTo>
                  <a:lnTo>
                    <a:pt x="591972" y="162318"/>
                  </a:lnTo>
                  <a:lnTo>
                    <a:pt x="591972" y="155473"/>
                  </a:lnTo>
                  <a:close/>
                </a:path>
                <a:path w="641350" h="944880">
                  <a:moveTo>
                    <a:pt x="640803" y="914374"/>
                  </a:moveTo>
                  <a:lnTo>
                    <a:pt x="286829" y="914374"/>
                  </a:lnTo>
                  <a:lnTo>
                    <a:pt x="286829" y="911606"/>
                  </a:lnTo>
                  <a:lnTo>
                    <a:pt x="286829" y="910844"/>
                  </a:lnTo>
                  <a:lnTo>
                    <a:pt x="286829" y="903998"/>
                  </a:lnTo>
                  <a:lnTo>
                    <a:pt x="228854" y="903998"/>
                  </a:lnTo>
                  <a:lnTo>
                    <a:pt x="228854" y="894118"/>
                  </a:lnTo>
                  <a:lnTo>
                    <a:pt x="128155" y="894118"/>
                  </a:lnTo>
                  <a:lnTo>
                    <a:pt x="128155" y="903998"/>
                  </a:lnTo>
                  <a:lnTo>
                    <a:pt x="70180" y="903998"/>
                  </a:lnTo>
                  <a:lnTo>
                    <a:pt x="70180" y="914374"/>
                  </a:lnTo>
                  <a:lnTo>
                    <a:pt x="30518" y="914374"/>
                  </a:lnTo>
                  <a:lnTo>
                    <a:pt x="30518" y="913892"/>
                  </a:lnTo>
                  <a:lnTo>
                    <a:pt x="30518" y="618883"/>
                  </a:lnTo>
                  <a:lnTo>
                    <a:pt x="25933" y="618883"/>
                  </a:lnTo>
                  <a:lnTo>
                    <a:pt x="25933" y="618744"/>
                  </a:lnTo>
                  <a:lnTo>
                    <a:pt x="30518" y="618744"/>
                  </a:lnTo>
                  <a:lnTo>
                    <a:pt x="30518" y="610006"/>
                  </a:lnTo>
                  <a:lnTo>
                    <a:pt x="30518" y="609612"/>
                  </a:lnTo>
                  <a:lnTo>
                    <a:pt x="30518" y="314515"/>
                  </a:lnTo>
                  <a:lnTo>
                    <a:pt x="25933" y="314515"/>
                  </a:lnTo>
                  <a:lnTo>
                    <a:pt x="30518" y="314464"/>
                  </a:lnTo>
                  <a:lnTo>
                    <a:pt x="30518" y="305638"/>
                  </a:lnTo>
                  <a:lnTo>
                    <a:pt x="30518" y="305333"/>
                  </a:lnTo>
                  <a:lnTo>
                    <a:pt x="30518" y="9423"/>
                  </a:lnTo>
                  <a:lnTo>
                    <a:pt x="30518" y="8877"/>
                  </a:lnTo>
                  <a:lnTo>
                    <a:pt x="30518" y="292"/>
                  </a:lnTo>
                  <a:lnTo>
                    <a:pt x="25933" y="292"/>
                  </a:lnTo>
                  <a:lnTo>
                    <a:pt x="25933" y="0"/>
                  </a:lnTo>
                  <a:lnTo>
                    <a:pt x="21361" y="0"/>
                  </a:lnTo>
                  <a:lnTo>
                    <a:pt x="21361" y="292"/>
                  </a:lnTo>
                  <a:lnTo>
                    <a:pt x="0" y="292"/>
                  </a:lnTo>
                  <a:lnTo>
                    <a:pt x="0" y="9423"/>
                  </a:lnTo>
                  <a:lnTo>
                    <a:pt x="21361" y="9423"/>
                  </a:lnTo>
                  <a:lnTo>
                    <a:pt x="21361" y="305333"/>
                  </a:lnTo>
                  <a:lnTo>
                    <a:pt x="0" y="305333"/>
                  </a:lnTo>
                  <a:lnTo>
                    <a:pt x="0" y="314464"/>
                  </a:lnTo>
                  <a:lnTo>
                    <a:pt x="21361" y="314464"/>
                  </a:lnTo>
                  <a:lnTo>
                    <a:pt x="21361" y="609612"/>
                  </a:lnTo>
                  <a:lnTo>
                    <a:pt x="0" y="609612"/>
                  </a:lnTo>
                  <a:lnTo>
                    <a:pt x="0" y="618744"/>
                  </a:lnTo>
                  <a:lnTo>
                    <a:pt x="21361" y="618744"/>
                  </a:lnTo>
                  <a:lnTo>
                    <a:pt x="21361" y="618883"/>
                  </a:lnTo>
                  <a:lnTo>
                    <a:pt x="21361" y="913892"/>
                  </a:lnTo>
                  <a:lnTo>
                    <a:pt x="0" y="913892"/>
                  </a:lnTo>
                  <a:lnTo>
                    <a:pt x="0" y="923023"/>
                  </a:lnTo>
                  <a:lnTo>
                    <a:pt x="21361" y="923023"/>
                  </a:lnTo>
                  <a:lnTo>
                    <a:pt x="21361" y="923251"/>
                  </a:lnTo>
                  <a:lnTo>
                    <a:pt x="25933" y="923251"/>
                  </a:lnTo>
                  <a:lnTo>
                    <a:pt x="173926" y="923251"/>
                  </a:lnTo>
                  <a:lnTo>
                    <a:pt x="173926" y="944321"/>
                  </a:lnTo>
                  <a:lnTo>
                    <a:pt x="183083" y="944321"/>
                  </a:lnTo>
                  <a:lnTo>
                    <a:pt x="183083" y="923023"/>
                  </a:lnTo>
                  <a:lnTo>
                    <a:pt x="479069" y="923023"/>
                  </a:lnTo>
                  <a:lnTo>
                    <a:pt x="479069" y="944321"/>
                  </a:lnTo>
                  <a:lnTo>
                    <a:pt x="488226" y="944321"/>
                  </a:lnTo>
                  <a:lnTo>
                    <a:pt x="488226" y="923023"/>
                  </a:lnTo>
                  <a:lnTo>
                    <a:pt x="640803" y="923023"/>
                  </a:lnTo>
                  <a:lnTo>
                    <a:pt x="640803" y="918451"/>
                  </a:lnTo>
                  <a:lnTo>
                    <a:pt x="488226" y="918451"/>
                  </a:lnTo>
                  <a:lnTo>
                    <a:pt x="479069" y="918451"/>
                  </a:lnTo>
                  <a:lnTo>
                    <a:pt x="286829" y="918451"/>
                  </a:lnTo>
                  <a:lnTo>
                    <a:pt x="286829" y="918171"/>
                  </a:lnTo>
                  <a:lnTo>
                    <a:pt x="640803" y="918171"/>
                  </a:lnTo>
                  <a:lnTo>
                    <a:pt x="640803" y="9143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179">
              <a:extLst>
                <a:ext uri="{FF2B5EF4-FFF2-40B4-BE49-F238E27FC236}">
                  <a16:creationId xmlns:a16="http://schemas.microsoft.com/office/drawing/2014/main" id="{F22A0744-A22F-73B4-C79B-989FD1577FA5}"/>
                </a:ext>
              </a:extLst>
            </p:cNvPr>
            <p:cNvSpPr/>
            <p:nvPr/>
          </p:nvSpPr>
          <p:spPr>
            <a:xfrm>
              <a:off x="4477512" y="1935480"/>
              <a:ext cx="311785" cy="744855"/>
            </a:xfrm>
            <a:custGeom>
              <a:avLst/>
              <a:gdLst/>
              <a:ahLst/>
              <a:cxnLst/>
              <a:rect l="l" t="t" r="r" b="b"/>
              <a:pathLst>
                <a:path w="311785" h="744855">
                  <a:moveTo>
                    <a:pt x="0" y="0"/>
                  </a:moveTo>
                  <a:lnTo>
                    <a:pt x="311658" y="0"/>
                  </a:lnTo>
                </a:path>
                <a:path w="311785" h="744855">
                  <a:moveTo>
                    <a:pt x="0" y="0"/>
                  </a:moveTo>
                  <a:lnTo>
                    <a:pt x="0" y="744474"/>
                  </a:lnTo>
                </a:path>
                <a:path w="311785" h="744855">
                  <a:moveTo>
                    <a:pt x="307848" y="0"/>
                  </a:moveTo>
                  <a:lnTo>
                    <a:pt x="307848" y="56642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189">
            <a:extLst>
              <a:ext uri="{FF2B5EF4-FFF2-40B4-BE49-F238E27FC236}">
                <a16:creationId xmlns:a16="http://schemas.microsoft.com/office/drawing/2014/main" id="{74214CE6-47A1-6B76-1CD8-20D6A883DBF2}"/>
              </a:ext>
            </a:extLst>
          </p:cNvPr>
          <p:cNvSpPr/>
          <p:nvPr/>
        </p:nvSpPr>
        <p:spPr>
          <a:xfrm>
            <a:off x="7354486" y="1944519"/>
            <a:ext cx="1209649" cy="1699615"/>
          </a:xfrm>
          <a:custGeom>
            <a:avLst/>
            <a:gdLst/>
            <a:ahLst/>
            <a:cxnLst/>
            <a:rect l="l" t="t" r="r" b="b"/>
            <a:pathLst>
              <a:path w="637539" h="944244">
                <a:moveTo>
                  <a:pt x="285254" y="883107"/>
                </a:moveTo>
                <a:lnTo>
                  <a:pt x="69799" y="883107"/>
                </a:lnTo>
                <a:lnTo>
                  <a:pt x="69799" y="909726"/>
                </a:lnTo>
                <a:lnTo>
                  <a:pt x="285254" y="909726"/>
                </a:lnTo>
                <a:lnTo>
                  <a:pt x="285254" y="902881"/>
                </a:lnTo>
                <a:lnTo>
                  <a:pt x="285254" y="896797"/>
                </a:lnTo>
                <a:lnTo>
                  <a:pt x="285254" y="896035"/>
                </a:lnTo>
                <a:lnTo>
                  <a:pt x="285254" y="889952"/>
                </a:lnTo>
                <a:lnTo>
                  <a:pt x="285254" y="883107"/>
                </a:lnTo>
                <a:close/>
              </a:path>
              <a:path w="637539" h="944244">
                <a:moveTo>
                  <a:pt x="588708" y="233514"/>
                </a:moveTo>
                <a:lnTo>
                  <a:pt x="575056" y="233514"/>
                </a:lnTo>
                <a:lnTo>
                  <a:pt x="575056" y="247205"/>
                </a:lnTo>
                <a:lnTo>
                  <a:pt x="575056" y="514959"/>
                </a:lnTo>
                <a:lnTo>
                  <a:pt x="386905" y="514959"/>
                </a:lnTo>
                <a:lnTo>
                  <a:pt x="386905" y="247205"/>
                </a:lnTo>
                <a:lnTo>
                  <a:pt x="575056" y="247205"/>
                </a:lnTo>
                <a:lnTo>
                  <a:pt x="575056" y="233514"/>
                </a:lnTo>
                <a:lnTo>
                  <a:pt x="487807" y="233514"/>
                </a:lnTo>
                <a:lnTo>
                  <a:pt x="487807" y="152895"/>
                </a:lnTo>
                <a:lnTo>
                  <a:pt x="531050" y="152895"/>
                </a:lnTo>
                <a:lnTo>
                  <a:pt x="531050" y="139204"/>
                </a:lnTo>
                <a:lnTo>
                  <a:pt x="430911" y="139204"/>
                </a:lnTo>
                <a:lnTo>
                  <a:pt x="430911" y="152895"/>
                </a:lnTo>
                <a:lnTo>
                  <a:pt x="474154" y="152895"/>
                </a:lnTo>
                <a:lnTo>
                  <a:pt x="474154" y="233514"/>
                </a:lnTo>
                <a:lnTo>
                  <a:pt x="373253" y="233514"/>
                </a:lnTo>
                <a:lnTo>
                  <a:pt x="373253" y="539292"/>
                </a:lnTo>
                <a:lnTo>
                  <a:pt x="474154" y="539292"/>
                </a:lnTo>
                <a:lnTo>
                  <a:pt x="474154" y="658723"/>
                </a:lnTo>
                <a:lnTo>
                  <a:pt x="430911" y="658723"/>
                </a:lnTo>
                <a:lnTo>
                  <a:pt x="430911" y="672414"/>
                </a:lnTo>
                <a:lnTo>
                  <a:pt x="531050" y="672414"/>
                </a:lnTo>
                <a:lnTo>
                  <a:pt x="531050" y="658723"/>
                </a:lnTo>
                <a:lnTo>
                  <a:pt x="487807" y="658723"/>
                </a:lnTo>
                <a:lnTo>
                  <a:pt x="487807" y="539292"/>
                </a:lnTo>
                <a:lnTo>
                  <a:pt x="588708" y="539292"/>
                </a:lnTo>
                <a:lnTo>
                  <a:pt x="588708" y="532447"/>
                </a:lnTo>
                <a:lnTo>
                  <a:pt x="588708" y="525602"/>
                </a:lnTo>
                <a:lnTo>
                  <a:pt x="588708" y="247205"/>
                </a:lnTo>
                <a:lnTo>
                  <a:pt x="588708" y="240360"/>
                </a:lnTo>
                <a:lnTo>
                  <a:pt x="588708" y="233514"/>
                </a:lnTo>
                <a:close/>
              </a:path>
              <a:path w="637539" h="944244">
                <a:moveTo>
                  <a:pt x="637260" y="913130"/>
                </a:moveTo>
                <a:lnTo>
                  <a:pt x="30340" y="913130"/>
                </a:lnTo>
                <a:lnTo>
                  <a:pt x="30340" y="618401"/>
                </a:lnTo>
                <a:lnTo>
                  <a:pt x="30340" y="618096"/>
                </a:lnTo>
                <a:lnTo>
                  <a:pt x="30340" y="609269"/>
                </a:lnTo>
                <a:lnTo>
                  <a:pt x="25793" y="609269"/>
                </a:lnTo>
                <a:lnTo>
                  <a:pt x="30340" y="609193"/>
                </a:lnTo>
                <a:lnTo>
                  <a:pt x="30340" y="314172"/>
                </a:lnTo>
                <a:lnTo>
                  <a:pt x="25793" y="314172"/>
                </a:lnTo>
                <a:lnTo>
                  <a:pt x="30340" y="314147"/>
                </a:lnTo>
                <a:lnTo>
                  <a:pt x="30340" y="305269"/>
                </a:lnTo>
                <a:lnTo>
                  <a:pt x="30340" y="305015"/>
                </a:lnTo>
                <a:lnTo>
                  <a:pt x="30340" y="9131"/>
                </a:lnTo>
                <a:lnTo>
                  <a:pt x="30340" y="8966"/>
                </a:lnTo>
                <a:lnTo>
                  <a:pt x="30340" y="0"/>
                </a:lnTo>
                <a:lnTo>
                  <a:pt x="25793" y="0"/>
                </a:lnTo>
                <a:lnTo>
                  <a:pt x="21247" y="76"/>
                </a:lnTo>
                <a:lnTo>
                  <a:pt x="0" y="0"/>
                </a:lnTo>
                <a:lnTo>
                  <a:pt x="0" y="9131"/>
                </a:lnTo>
                <a:lnTo>
                  <a:pt x="21247" y="9131"/>
                </a:lnTo>
                <a:lnTo>
                  <a:pt x="21247" y="305015"/>
                </a:lnTo>
                <a:lnTo>
                  <a:pt x="0" y="305015"/>
                </a:lnTo>
                <a:lnTo>
                  <a:pt x="0" y="314147"/>
                </a:lnTo>
                <a:lnTo>
                  <a:pt x="21247" y="314147"/>
                </a:lnTo>
                <a:lnTo>
                  <a:pt x="21247" y="609193"/>
                </a:lnTo>
                <a:lnTo>
                  <a:pt x="0" y="609269"/>
                </a:lnTo>
                <a:lnTo>
                  <a:pt x="0" y="618401"/>
                </a:lnTo>
                <a:lnTo>
                  <a:pt x="21247" y="618401"/>
                </a:lnTo>
                <a:lnTo>
                  <a:pt x="21247" y="913130"/>
                </a:lnTo>
                <a:lnTo>
                  <a:pt x="21247" y="913536"/>
                </a:lnTo>
                <a:lnTo>
                  <a:pt x="0" y="913536"/>
                </a:lnTo>
                <a:lnTo>
                  <a:pt x="0" y="922655"/>
                </a:lnTo>
                <a:lnTo>
                  <a:pt x="21247" y="922655"/>
                </a:lnTo>
                <a:lnTo>
                  <a:pt x="21247" y="922032"/>
                </a:lnTo>
                <a:lnTo>
                  <a:pt x="25793" y="922032"/>
                </a:lnTo>
                <a:lnTo>
                  <a:pt x="25793" y="922655"/>
                </a:lnTo>
                <a:lnTo>
                  <a:pt x="30340" y="922655"/>
                </a:lnTo>
                <a:lnTo>
                  <a:pt x="30340" y="922032"/>
                </a:lnTo>
                <a:lnTo>
                  <a:pt x="172974" y="922032"/>
                </a:lnTo>
                <a:lnTo>
                  <a:pt x="172974" y="943952"/>
                </a:lnTo>
                <a:lnTo>
                  <a:pt x="182079" y="943952"/>
                </a:lnTo>
                <a:lnTo>
                  <a:pt x="182079" y="922655"/>
                </a:lnTo>
                <a:lnTo>
                  <a:pt x="476427" y="922655"/>
                </a:lnTo>
                <a:lnTo>
                  <a:pt x="476427" y="943952"/>
                </a:lnTo>
                <a:lnTo>
                  <a:pt x="485533" y="943952"/>
                </a:lnTo>
                <a:lnTo>
                  <a:pt x="485533" y="922655"/>
                </a:lnTo>
                <a:lnTo>
                  <a:pt x="637260" y="922655"/>
                </a:lnTo>
                <a:lnTo>
                  <a:pt x="637260" y="918210"/>
                </a:lnTo>
                <a:lnTo>
                  <a:pt x="637260" y="91313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object 7">
            <a:extLst>
              <a:ext uri="{FF2B5EF4-FFF2-40B4-BE49-F238E27FC236}">
                <a16:creationId xmlns:a16="http://schemas.microsoft.com/office/drawing/2014/main" id="{C6877DA5-A488-389B-1C6D-EC7AB0427187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1172" y="4916100"/>
            <a:ext cx="2000537" cy="1505414"/>
          </a:xfrm>
          <a:prstGeom prst="rect">
            <a:avLst/>
          </a:prstGeom>
        </p:spPr>
      </p:pic>
      <p:pic>
        <p:nvPicPr>
          <p:cNvPr id="28" name="object 8">
            <a:extLst>
              <a:ext uri="{FF2B5EF4-FFF2-40B4-BE49-F238E27FC236}">
                <a16:creationId xmlns:a16="http://schemas.microsoft.com/office/drawing/2014/main" id="{D03668B2-46F5-D647-6C44-3878EC39685A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41438" y="4909290"/>
            <a:ext cx="2000537" cy="1505413"/>
          </a:xfrm>
          <a:prstGeom prst="rect">
            <a:avLst/>
          </a:prstGeom>
        </p:spPr>
      </p:pic>
      <p:pic>
        <p:nvPicPr>
          <p:cNvPr id="29" name="object 10">
            <a:extLst>
              <a:ext uri="{FF2B5EF4-FFF2-40B4-BE49-F238E27FC236}">
                <a16:creationId xmlns:a16="http://schemas.microsoft.com/office/drawing/2014/main" id="{8C820128-EC04-7392-F0DC-52FC40097E44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627149" y="4909290"/>
            <a:ext cx="2000537" cy="1505413"/>
          </a:xfrm>
          <a:prstGeom prst="rect">
            <a:avLst/>
          </a:prstGeom>
        </p:spPr>
      </p:pic>
      <p:pic>
        <p:nvPicPr>
          <p:cNvPr id="31" name="object 12">
            <a:extLst>
              <a:ext uri="{FF2B5EF4-FFF2-40B4-BE49-F238E27FC236}">
                <a16:creationId xmlns:a16="http://schemas.microsoft.com/office/drawing/2014/main" id="{63B0BE46-EBC3-CC4F-9227-F20B292F8928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697415" y="4928839"/>
            <a:ext cx="2000537" cy="1505415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96FB400-A9FE-9452-65E9-D70B23C3B076}"/>
              </a:ext>
            </a:extLst>
          </p:cNvPr>
          <p:cNvCxnSpPr/>
          <p:nvPr/>
        </p:nvCxnSpPr>
        <p:spPr>
          <a:xfrm>
            <a:off x="623392" y="6225279"/>
            <a:ext cx="24532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A7265309-F7BD-72E3-FCD5-25327A964D24}"/>
              </a:ext>
            </a:extLst>
          </p:cNvPr>
          <p:cNvSpPr txBox="1"/>
          <p:nvPr/>
        </p:nvSpPr>
        <p:spPr>
          <a:xfrm>
            <a:off x="471172" y="6018368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2384">
              <a:lnSpc>
                <a:spcPct val="100000"/>
              </a:lnSpc>
            </a:pPr>
            <a:r>
              <a:rPr lang="en-US" sz="800" b="1" spc="-20" dirty="0">
                <a:latin typeface="Arial"/>
                <a:cs typeface="Arial"/>
              </a:rPr>
              <a:t>50µm</a:t>
            </a:r>
            <a:endParaRPr lang="en-US" sz="800" dirty="0">
              <a:latin typeface="Arial"/>
              <a:cs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41E64C8-267F-C2AF-C2D6-C06C57F46CE7}"/>
              </a:ext>
            </a:extLst>
          </p:cNvPr>
          <p:cNvSpPr txBox="1"/>
          <p:nvPr/>
        </p:nvSpPr>
        <p:spPr>
          <a:xfrm>
            <a:off x="592792" y="4597443"/>
            <a:ext cx="7361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H&amp;E                         Tfe3                        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Gpnmb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Ret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18EE30B-5502-3389-1C8D-C2BABD814D50}"/>
              </a:ext>
            </a:extLst>
          </p:cNvPr>
          <p:cNvSpPr txBox="1"/>
          <p:nvPr/>
        </p:nvSpPr>
        <p:spPr>
          <a:xfrm rot="16200000">
            <a:off x="-738597" y="2105169"/>
            <a:ext cx="165595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en-US" sz="900" spc="-10" dirty="0">
                <a:latin typeface="Arial"/>
                <a:cs typeface="Arial"/>
              </a:rPr>
              <a:t>-Log</a:t>
            </a:r>
            <a:r>
              <a:rPr lang="en-US" sz="900" spc="-15" baseline="-20833" dirty="0">
                <a:latin typeface="Arial"/>
                <a:cs typeface="Arial"/>
              </a:rPr>
              <a:t>10</a:t>
            </a:r>
            <a:r>
              <a:rPr lang="en-US" sz="900" spc="-10" dirty="0">
                <a:latin typeface="Arial"/>
                <a:cs typeface="Arial"/>
              </a:rPr>
              <a:t>(q-value)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27AF4AC-B5F8-8C51-8CB9-1D939F4E1913}"/>
              </a:ext>
            </a:extLst>
          </p:cNvPr>
          <p:cNvSpPr txBox="1"/>
          <p:nvPr/>
        </p:nvSpPr>
        <p:spPr>
          <a:xfrm>
            <a:off x="626841" y="1343326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4 mo. kidneys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708C625-B83F-566C-F491-28B297CDC406}"/>
              </a:ext>
            </a:extLst>
          </p:cNvPr>
          <p:cNvSpPr txBox="1"/>
          <p:nvPr/>
        </p:nvSpPr>
        <p:spPr>
          <a:xfrm>
            <a:off x="2984369" y="1357861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7 mo. kidneys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957F792-2CB8-3F67-BB75-5E76F23D80DA}"/>
              </a:ext>
            </a:extLst>
          </p:cNvPr>
          <p:cNvSpPr txBox="1"/>
          <p:nvPr/>
        </p:nvSpPr>
        <p:spPr>
          <a:xfrm>
            <a:off x="202592" y="3597792"/>
            <a:ext cx="236955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-4         -2          0           2           4           6          8     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72F112A-F54A-61D9-ADA8-CFC737471B6A}"/>
              </a:ext>
            </a:extLst>
          </p:cNvPr>
          <p:cNvSpPr txBox="1"/>
          <p:nvPr/>
        </p:nvSpPr>
        <p:spPr>
          <a:xfrm>
            <a:off x="2550688" y="3597792"/>
            <a:ext cx="236955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-4         -2          0           2           4           6          8     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044FE00-AADC-FC8F-E02D-38D0EECABC06}"/>
              </a:ext>
            </a:extLst>
          </p:cNvPr>
          <p:cNvSpPr txBox="1"/>
          <p:nvPr/>
        </p:nvSpPr>
        <p:spPr>
          <a:xfrm>
            <a:off x="818168" y="3710182"/>
            <a:ext cx="98937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Log2(Cre+/Cre-)</a:t>
            </a:r>
            <a:endParaRPr lang="en-US" sz="900" baseline="-250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0238370-70F7-9DE4-4FFE-E87F9CEACEF3}"/>
              </a:ext>
            </a:extLst>
          </p:cNvPr>
          <p:cNvSpPr txBox="1"/>
          <p:nvPr/>
        </p:nvSpPr>
        <p:spPr>
          <a:xfrm>
            <a:off x="3183764" y="3721834"/>
            <a:ext cx="98937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Log2(Cre+/Cre-)</a:t>
            </a:r>
            <a:endParaRPr lang="en-US" sz="900" baseline="-250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669D780-FEAD-F9C1-C504-A51CC1E515A4}"/>
              </a:ext>
            </a:extLst>
          </p:cNvPr>
          <p:cNvSpPr txBox="1"/>
          <p:nvPr/>
        </p:nvSpPr>
        <p:spPr>
          <a:xfrm>
            <a:off x="2483194" y="3460709"/>
            <a:ext cx="24558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24708C2-F7BC-BD56-E95E-D37E07441095}"/>
              </a:ext>
            </a:extLst>
          </p:cNvPr>
          <p:cNvSpPr txBox="1"/>
          <p:nvPr/>
        </p:nvSpPr>
        <p:spPr>
          <a:xfrm>
            <a:off x="2483194" y="2969495"/>
            <a:ext cx="24558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2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B890C51-92AC-3296-80EB-B8E3E8B6113C}"/>
              </a:ext>
            </a:extLst>
          </p:cNvPr>
          <p:cNvSpPr txBox="1"/>
          <p:nvPr/>
        </p:nvSpPr>
        <p:spPr>
          <a:xfrm>
            <a:off x="2471709" y="2527200"/>
            <a:ext cx="24558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4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57C3D97-0118-3FFB-0D97-7FDBB1A0BBA6}"/>
              </a:ext>
            </a:extLst>
          </p:cNvPr>
          <p:cNvSpPr txBox="1"/>
          <p:nvPr/>
        </p:nvSpPr>
        <p:spPr>
          <a:xfrm>
            <a:off x="2474984" y="2038408"/>
            <a:ext cx="24558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6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30ED0DE-2DCC-7A33-DB9C-E8C70A80B3A0}"/>
              </a:ext>
            </a:extLst>
          </p:cNvPr>
          <p:cNvSpPr txBox="1"/>
          <p:nvPr/>
        </p:nvSpPr>
        <p:spPr>
          <a:xfrm>
            <a:off x="2471709" y="1569357"/>
            <a:ext cx="24558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8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0442D40-CE47-BFFF-948E-2908B1152210}"/>
              </a:ext>
            </a:extLst>
          </p:cNvPr>
          <p:cNvSpPr txBox="1"/>
          <p:nvPr/>
        </p:nvSpPr>
        <p:spPr>
          <a:xfrm>
            <a:off x="111734" y="1569357"/>
            <a:ext cx="24558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8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F24C01B-4203-C80A-D571-D4CA24403E2D}"/>
              </a:ext>
            </a:extLst>
          </p:cNvPr>
          <p:cNvSpPr txBox="1"/>
          <p:nvPr/>
        </p:nvSpPr>
        <p:spPr>
          <a:xfrm>
            <a:off x="111734" y="2038408"/>
            <a:ext cx="24558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6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C129CAB-1659-6B45-68B9-7E988F9374AE}"/>
              </a:ext>
            </a:extLst>
          </p:cNvPr>
          <p:cNvSpPr txBox="1"/>
          <p:nvPr/>
        </p:nvSpPr>
        <p:spPr>
          <a:xfrm>
            <a:off x="111734" y="2507459"/>
            <a:ext cx="24558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02D5755-BDEC-50CC-9D6D-A1E8CCCD79F8}"/>
              </a:ext>
            </a:extLst>
          </p:cNvPr>
          <p:cNvSpPr txBox="1"/>
          <p:nvPr/>
        </p:nvSpPr>
        <p:spPr>
          <a:xfrm>
            <a:off x="112138" y="2976929"/>
            <a:ext cx="24558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2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D0FC373-A764-E258-5743-6A5212656DA8}"/>
              </a:ext>
            </a:extLst>
          </p:cNvPr>
          <p:cNvSpPr txBox="1"/>
          <p:nvPr/>
        </p:nvSpPr>
        <p:spPr>
          <a:xfrm>
            <a:off x="111734" y="3445980"/>
            <a:ext cx="24558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0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C8AC212-0F13-E960-BF35-84EE924A9464}"/>
              </a:ext>
            </a:extLst>
          </p:cNvPr>
          <p:cNvSpPr txBox="1"/>
          <p:nvPr/>
        </p:nvSpPr>
        <p:spPr>
          <a:xfrm rot="19095190">
            <a:off x="5543446" y="3672207"/>
            <a:ext cx="47160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Cre(-)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1430B08-54D5-134A-52B2-182CAD1A9115}"/>
              </a:ext>
            </a:extLst>
          </p:cNvPr>
          <p:cNvSpPr txBox="1"/>
          <p:nvPr/>
        </p:nvSpPr>
        <p:spPr>
          <a:xfrm rot="19095190">
            <a:off x="6120912" y="3663998"/>
            <a:ext cx="49244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Cre(+)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08E40FB-DD2E-623B-CCA2-A715EB627F1C}"/>
              </a:ext>
            </a:extLst>
          </p:cNvPr>
          <p:cNvSpPr txBox="1"/>
          <p:nvPr/>
        </p:nvSpPr>
        <p:spPr>
          <a:xfrm rot="19095190">
            <a:off x="7441190" y="3677041"/>
            <a:ext cx="47160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Cre(-)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6DE4901-FD4D-30F7-CDE9-0A913AA7181E}"/>
              </a:ext>
            </a:extLst>
          </p:cNvPr>
          <p:cNvSpPr txBox="1"/>
          <p:nvPr/>
        </p:nvSpPr>
        <p:spPr>
          <a:xfrm rot="19095190">
            <a:off x="7979449" y="3684834"/>
            <a:ext cx="49244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Cre(+)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1225614-EEEB-AC88-0F13-DAC4D61DC609}"/>
              </a:ext>
            </a:extLst>
          </p:cNvPr>
          <p:cNvSpPr txBox="1"/>
          <p:nvPr/>
        </p:nvSpPr>
        <p:spPr>
          <a:xfrm rot="16200000">
            <a:off x="4582148" y="2635652"/>
            <a:ext cx="115288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Relative expression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0CFD88C-B9AC-69F8-584A-CFC33982F4A2}"/>
              </a:ext>
            </a:extLst>
          </p:cNvPr>
          <p:cNvSpPr txBox="1"/>
          <p:nvPr/>
        </p:nvSpPr>
        <p:spPr>
          <a:xfrm rot="16200000">
            <a:off x="6564932" y="2642616"/>
            <a:ext cx="115288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Relative expression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BA7888D-AED1-48A9-B630-593C99A251A3}"/>
              </a:ext>
            </a:extLst>
          </p:cNvPr>
          <p:cNvSpPr txBox="1"/>
          <p:nvPr/>
        </p:nvSpPr>
        <p:spPr>
          <a:xfrm>
            <a:off x="5292511" y="3469698"/>
            <a:ext cx="24558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0CDC95-2680-519D-85CF-32DD5CDD8D9C}"/>
              </a:ext>
            </a:extLst>
          </p:cNvPr>
          <p:cNvSpPr txBox="1"/>
          <p:nvPr/>
        </p:nvSpPr>
        <p:spPr>
          <a:xfrm>
            <a:off x="7160960" y="3463829"/>
            <a:ext cx="24558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0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CE33D8D-C7D4-4CDE-6344-3CF79B644FCE}"/>
              </a:ext>
            </a:extLst>
          </p:cNvPr>
          <p:cNvSpPr txBox="1"/>
          <p:nvPr/>
        </p:nvSpPr>
        <p:spPr>
          <a:xfrm>
            <a:off x="5145572" y="2924025"/>
            <a:ext cx="4283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1000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493F9BC-7904-30B5-0859-3571F10E9B2C}"/>
              </a:ext>
            </a:extLst>
          </p:cNvPr>
          <p:cNvSpPr txBox="1"/>
          <p:nvPr/>
        </p:nvSpPr>
        <p:spPr>
          <a:xfrm>
            <a:off x="5157541" y="2386796"/>
            <a:ext cx="4283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2000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6B9E3BA-77A8-5ACB-E43D-3DCCD7FE4C4F}"/>
              </a:ext>
            </a:extLst>
          </p:cNvPr>
          <p:cNvSpPr txBox="1"/>
          <p:nvPr/>
        </p:nvSpPr>
        <p:spPr>
          <a:xfrm>
            <a:off x="5139390" y="1829034"/>
            <a:ext cx="4283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3000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3258F71-C2FB-E30E-58A1-B669DE04B6D5}"/>
              </a:ext>
            </a:extLst>
          </p:cNvPr>
          <p:cNvSpPr txBox="1"/>
          <p:nvPr/>
        </p:nvSpPr>
        <p:spPr>
          <a:xfrm>
            <a:off x="7130503" y="2931331"/>
            <a:ext cx="30649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20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B3AE99D-E4DF-C52B-50C5-9C9F4F43E983}"/>
              </a:ext>
            </a:extLst>
          </p:cNvPr>
          <p:cNvSpPr txBox="1"/>
          <p:nvPr/>
        </p:nvSpPr>
        <p:spPr>
          <a:xfrm>
            <a:off x="7141372" y="2395781"/>
            <a:ext cx="30649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40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E18B5D18-B224-26B7-25B5-7F5258B3D0FE}"/>
              </a:ext>
            </a:extLst>
          </p:cNvPr>
          <p:cNvSpPr txBox="1"/>
          <p:nvPr/>
        </p:nvSpPr>
        <p:spPr>
          <a:xfrm>
            <a:off x="7130503" y="1842770"/>
            <a:ext cx="30649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60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219CE77C-4FCF-A748-35BF-5F76D2E9A9EE}"/>
              </a:ext>
            </a:extLst>
          </p:cNvPr>
          <p:cNvSpPr txBox="1"/>
          <p:nvPr/>
        </p:nvSpPr>
        <p:spPr>
          <a:xfrm>
            <a:off x="5943255" y="1378254"/>
            <a:ext cx="29770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Gpnmb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          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Ret</a:t>
            </a:r>
          </a:p>
          <a:p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=0.0239                       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=0.0006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9FB64F97-3E20-659C-3978-3D9939447E21}"/>
              </a:ext>
            </a:extLst>
          </p:cNvPr>
          <p:cNvSpPr txBox="1"/>
          <p:nvPr/>
        </p:nvSpPr>
        <p:spPr>
          <a:xfrm>
            <a:off x="-1025596" y="207765"/>
            <a:ext cx="1087212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    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Gene expression analysis of PRCC-TFE3/+; KSP-Cre/+ kidneys </a:t>
            </a:r>
          </a:p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identifies Tfe3 target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Gpnmb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and Ret proto-oncogene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14B9C02C-C33B-584F-BF2E-AB69D595D608}"/>
              </a:ext>
            </a:extLst>
          </p:cNvPr>
          <p:cNvCxnSpPr>
            <a:cxnSpLocks/>
          </p:cNvCxnSpPr>
          <p:nvPr/>
        </p:nvCxnSpPr>
        <p:spPr>
          <a:xfrm>
            <a:off x="357314" y="1059832"/>
            <a:ext cx="83058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49371C5-2A27-D1A6-EC41-5F3AD7AF60A4}"/>
              </a:ext>
            </a:extLst>
          </p:cNvPr>
          <p:cNvSpPr txBox="1"/>
          <p:nvPr/>
        </p:nvSpPr>
        <p:spPr>
          <a:xfrm>
            <a:off x="829204" y="3911872"/>
            <a:ext cx="32896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Gene expression volcano plots display </a:t>
            </a: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significantly expressed genes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7C8121-53BB-9C5A-BD6E-B89DFE7F0FC2}"/>
              </a:ext>
            </a:extLst>
          </p:cNvPr>
          <p:cNvSpPr txBox="1"/>
          <p:nvPr/>
        </p:nvSpPr>
        <p:spPr>
          <a:xfrm>
            <a:off x="5789848" y="3949421"/>
            <a:ext cx="25747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qPCR confirms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Gpnmb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&amp; Ret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7B6EF3-691B-596D-9750-AE8EF2BB5C0D}"/>
              </a:ext>
            </a:extLst>
          </p:cNvPr>
          <p:cNvSpPr txBox="1"/>
          <p:nvPr/>
        </p:nvSpPr>
        <p:spPr>
          <a:xfrm>
            <a:off x="768378" y="6474536"/>
            <a:ext cx="75471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Nuclear Tfe3,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Gpnmb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and Ret protein expression in PRCC-TFE3/+;KSP-Cre+ kidneys by IHC</a:t>
            </a:r>
          </a:p>
        </p:txBody>
      </p:sp>
    </p:spTree>
    <p:extLst>
      <p:ext uri="{BB962C8B-B14F-4D97-AF65-F5344CB8AC3E}">
        <p14:creationId xmlns:p14="http://schemas.microsoft.com/office/powerpoint/2010/main" val="41187979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object 98">
            <a:extLst>
              <a:ext uri="{FF2B5EF4-FFF2-40B4-BE49-F238E27FC236}">
                <a16:creationId xmlns:a16="http://schemas.microsoft.com/office/drawing/2014/main" id="{BDB1A67F-D5CC-DC1E-7143-BF4B89113F0E}"/>
              </a:ext>
            </a:extLst>
          </p:cNvPr>
          <p:cNvGrpSpPr/>
          <p:nvPr/>
        </p:nvGrpSpPr>
        <p:grpSpPr>
          <a:xfrm>
            <a:off x="1301171" y="1487844"/>
            <a:ext cx="2619021" cy="2163623"/>
            <a:chOff x="3079252" y="6768720"/>
            <a:chExt cx="1338580" cy="903605"/>
          </a:xfrm>
        </p:grpSpPr>
        <p:sp>
          <p:nvSpPr>
            <p:cNvPr id="139" name="object 99">
              <a:extLst>
                <a:ext uri="{FF2B5EF4-FFF2-40B4-BE49-F238E27FC236}">
                  <a16:creationId xmlns:a16="http://schemas.microsoft.com/office/drawing/2014/main" id="{591475D6-ACFA-A653-FA1D-DA179E13E58E}"/>
                </a:ext>
              </a:extLst>
            </p:cNvPr>
            <p:cNvSpPr/>
            <p:nvPr/>
          </p:nvSpPr>
          <p:spPr>
            <a:xfrm>
              <a:off x="3079242" y="6768731"/>
              <a:ext cx="1338580" cy="903605"/>
            </a:xfrm>
            <a:custGeom>
              <a:avLst/>
              <a:gdLst/>
              <a:ahLst/>
              <a:cxnLst/>
              <a:rect l="l" t="t" r="r" b="b"/>
              <a:pathLst>
                <a:path w="1338579" h="903604">
                  <a:moveTo>
                    <a:pt x="1338427" y="873531"/>
                  </a:moveTo>
                  <a:lnTo>
                    <a:pt x="29095" y="873531"/>
                  </a:lnTo>
                  <a:lnTo>
                    <a:pt x="29095" y="786498"/>
                  </a:lnTo>
                  <a:lnTo>
                    <a:pt x="42189" y="786498"/>
                  </a:lnTo>
                  <a:lnTo>
                    <a:pt x="35382" y="772871"/>
                  </a:lnTo>
                  <a:lnTo>
                    <a:pt x="326821" y="758088"/>
                  </a:lnTo>
                  <a:lnTo>
                    <a:pt x="629208" y="755180"/>
                  </a:lnTo>
                  <a:lnTo>
                    <a:pt x="653694" y="746683"/>
                  </a:lnTo>
                  <a:lnTo>
                    <a:pt x="654354" y="746455"/>
                  </a:lnTo>
                  <a:lnTo>
                    <a:pt x="982789" y="632574"/>
                  </a:lnTo>
                  <a:lnTo>
                    <a:pt x="1194523" y="549516"/>
                  </a:lnTo>
                  <a:lnTo>
                    <a:pt x="1191374" y="541388"/>
                  </a:lnTo>
                  <a:lnTo>
                    <a:pt x="979817" y="624344"/>
                  </a:lnTo>
                  <a:lnTo>
                    <a:pt x="627684" y="746455"/>
                  </a:lnTo>
                  <a:lnTo>
                    <a:pt x="326478" y="749363"/>
                  </a:lnTo>
                  <a:lnTo>
                    <a:pt x="31115" y="764324"/>
                  </a:lnTo>
                  <a:lnTo>
                    <a:pt x="29095" y="760272"/>
                  </a:lnTo>
                  <a:lnTo>
                    <a:pt x="29095" y="708329"/>
                  </a:lnTo>
                  <a:lnTo>
                    <a:pt x="24739" y="708329"/>
                  </a:lnTo>
                  <a:lnTo>
                    <a:pt x="24739" y="707847"/>
                  </a:lnTo>
                  <a:lnTo>
                    <a:pt x="29095" y="707847"/>
                  </a:lnTo>
                  <a:lnTo>
                    <a:pt x="29095" y="699439"/>
                  </a:lnTo>
                  <a:lnTo>
                    <a:pt x="29095" y="699109"/>
                  </a:lnTo>
                  <a:lnTo>
                    <a:pt x="29095" y="533069"/>
                  </a:lnTo>
                  <a:lnTo>
                    <a:pt x="29095" y="524332"/>
                  </a:lnTo>
                  <a:lnTo>
                    <a:pt x="24739" y="524332"/>
                  </a:lnTo>
                  <a:lnTo>
                    <a:pt x="24739" y="524078"/>
                  </a:lnTo>
                  <a:lnTo>
                    <a:pt x="29095" y="524078"/>
                  </a:lnTo>
                  <a:lnTo>
                    <a:pt x="29095" y="358889"/>
                  </a:lnTo>
                  <a:lnTo>
                    <a:pt x="24739" y="358889"/>
                  </a:lnTo>
                  <a:lnTo>
                    <a:pt x="24739" y="358292"/>
                  </a:lnTo>
                  <a:lnTo>
                    <a:pt x="29095" y="358292"/>
                  </a:lnTo>
                  <a:lnTo>
                    <a:pt x="29095" y="349986"/>
                  </a:lnTo>
                  <a:lnTo>
                    <a:pt x="29095" y="349542"/>
                  </a:lnTo>
                  <a:lnTo>
                    <a:pt x="29095" y="183527"/>
                  </a:lnTo>
                  <a:lnTo>
                    <a:pt x="24739" y="183527"/>
                  </a:lnTo>
                  <a:lnTo>
                    <a:pt x="29095" y="183515"/>
                  </a:lnTo>
                  <a:lnTo>
                    <a:pt x="29095" y="174777"/>
                  </a:lnTo>
                  <a:lnTo>
                    <a:pt x="24739" y="174777"/>
                  </a:lnTo>
                  <a:lnTo>
                    <a:pt x="24739" y="174637"/>
                  </a:lnTo>
                  <a:lnTo>
                    <a:pt x="29095" y="174637"/>
                  </a:lnTo>
                  <a:lnTo>
                    <a:pt x="29095" y="8737"/>
                  </a:lnTo>
                  <a:lnTo>
                    <a:pt x="29095" y="8166"/>
                  </a:lnTo>
                  <a:lnTo>
                    <a:pt x="29095" y="0"/>
                  </a:lnTo>
                  <a:lnTo>
                    <a:pt x="24739" y="0"/>
                  </a:lnTo>
                  <a:lnTo>
                    <a:pt x="24739" y="546"/>
                  </a:lnTo>
                  <a:lnTo>
                    <a:pt x="20370" y="546"/>
                  </a:lnTo>
                  <a:lnTo>
                    <a:pt x="20370" y="0"/>
                  </a:lnTo>
                  <a:lnTo>
                    <a:pt x="0" y="0"/>
                  </a:lnTo>
                  <a:lnTo>
                    <a:pt x="0" y="8737"/>
                  </a:lnTo>
                  <a:lnTo>
                    <a:pt x="20370" y="8737"/>
                  </a:lnTo>
                  <a:lnTo>
                    <a:pt x="20370" y="174637"/>
                  </a:lnTo>
                  <a:lnTo>
                    <a:pt x="20370" y="174777"/>
                  </a:lnTo>
                  <a:lnTo>
                    <a:pt x="0" y="174777"/>
                  </a:lnTo>
                  <a:lnTo>
                    <a:pt x="0" y="183515"/>
                  </a:lnTo>
                  <a:lnTo>
                    <a:pt x="20370" y="183515"/>
                  </a:lnTo>
                  <a:lnTo>
                    <a:pt x="20370" y="349542"/>
                  </a:lnTo>
                  <a:lnTo>
                    <a:pt x="0" y="349542"/>
                  </a:lnTo>
                  <a:lnTo>
                    <a:pt x="0" y="358292"/>
                  </a:lnTo>
                  <a:lnTo>
                    <a:pt x="20370" y="358292"/>
                  </a:lnTo>
                  <a:lnTo>
                    <a:pt x="20370" y="358889"/>
                  </a:lnTo>
                  <a:lnTo>
                    <a:pt x="20370" y="524078"/>
                  </a:lnTo>
                  <a:lnTo>
                    <a:pt x="20370" y="524332"/>
                  </a:lnTo>
                  <a:lnTo>
                    <a:pt x="0" y="524332"/>
                  </a:lnTo>
                  <a:lnTo>
                    <a:pt x="0" y="533069"/>
                  </a:lnTo>
                  <a:lnTo>
                    <a:pt x="20370" y="533069"/>
                  </a:lnTo>
                  <a:lnTo>
                    <a:pt x="20370" y="699109"/>
                  </a:lnTo>
                  <a:lnTo>
                    <a:pt x="0" y="699109"/>
                  </a:lnTo>
                  <a:lnTo>
                    <a:pt x="0" y="707847"/>
                  </a:lnTo>
                  <a:lnTo>
                    <a:pt x="20370" y="707847"/>
                  </a:lnTo>
                  <a:lnTo>
                    <a:pt x="20370" y="708329"/>
                  </a:lnTo>
                  <a:lnTo>
                    <a:pt x="20370" y="760298"/>
                  </a:lnTo>
                  <a:lnTo>
                    <a:pt x="7277" y="786498"/>
                  </a:lnTo>
                  <a:lnTo>
                    <a:pt x="20370" y="786498"/>
                  </a:lnTo>
                  <a:lnTo>
                    <a:pt x="20370" y="873531"/>
                  </a:lnTo>
                  <a:lnTo>
                    <a:pt x="20370" y="873887"/>
                  </a:lnTo>
                  <a:lnTo>
                    <a:pt x="0" y="873887"/>
                  </a:lnTo>
                  <a:lnTo>
                    <a:pt x="0" y="882624"/>
                  </a:lnTo>
                  <a:lnTo>
                    <a:pt x="20370" y="882624"/>
                  </a:lnTo>
                  <a:lnTo>
                    <a:pt x="20370" y="902754"/>
                  </a:lnTo>
                  <a:lnTo>
                    <a:pt x="29095" y="902754"/>
                  </a:lnTo>
                  <a:lnTo>
                    <a:pt x="29095" y="882624"/>
                  </a:lnTo>
                  <a:lnTo>
                    <a:pt x="523735" y="882624"/>
                  </a:lnTo>
                  <a:lnTo>
                    <a:pt x="523735" y="903020"/>
                  </a:lnTo>
                  <a:lnTo>
                    <a:pt x="532460" y="903020"/>
                  </a:lnTo>
                  <a:lnTo>
                    <a:pt x="532460" y="882624"/>
                  </a:lnTo>
                  <a:lnTo>
                    <a:pt x="1027099" y="882624"/>
                  </a:lnTo>
                  <a:lnTo>
                    <a:pt x="1027099" y="903020"/>
                  </a:lnTo>
                  <a:lnTo>
                    <a:pt x="1035837" y="903020"/>
                  </a:lnTo>
                  <a:lnTo>
                    <a:pt x="1035837" y="882624"/>
                  </a:lnTo>
                  <a:lnTo>
                    <a:pt x="1338427" y="882624"/>
                  </a:lnTo>
                  <a:lnTo>
                    <a:pt x="1338427" y="878611"/>
                  </a:lnTo>
                  <a:lnTo>
                    <a:pt x="1338427" y="878255"/>
                  </a:lnTo>
                  <a:lnTo>
                    <a:pt x="1338427" y="87353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00">
              <a:extLst>
                <a:ext uri="{FF2B5EF4-FFF2-40B4-BE49-F238E27FC236}">
                  <a16:creationId xmlns:a16="http://schemas.microsoft.com/office/drawing/2014/main" id="{FE75C026-225C-5AF0-1CA8-49047AFBC157}"/>
                </a:ext>
              </a:extLst>
            </p:cNvPr>
            <p:cNvSpPr/>
            <p:nvPr/>
          </p:nvSpPr>
          <p:spPr>
            <a:xfrm>
              <a:off x="3086526" y="7520270"/>
              <a:ext cx="34925" cy="35560"/>
            </a:xfrm>
            <a:custGeom>
              <a:avLst/>
              <a:gdLst/>
              <a:ahLst/>
              <a:cxnLst/>
              <a:rect l="l" t="t" r="r" b="b"/>
              <a:pathLst>
                <a:path w="34925" h="35559">
                  <a:moveTo>
                    <a:pt x="17457" y="0"/>
                  </a:moveTo>
                  <a:lnTo>
                    <a:pt x="34915" y="34955"/>
                  </a:lnTo>
                  <a:lnTo>
                    <a:pt x="0" y="34955"/>
                  </a:lnTo>
                  <a:lnTo>
                    <a:pt x="1745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01">
              <a:extLst>
                <a:ext uri="{FF2B5EF4-FFF2-40B4-BE49-F238E27FC236}">
                  <a16:creationId xmlns:a16="http://schemas.microsoft.com/office/drawing/2014/main" id="{1B651651-A300-CE28-10A5-2F9CFE479324}"/>
                </a:ext>
              </a:extLst>
            </p:cNvPr>
            <p:cNvSpPr/>
            <p:nvPr/>
          </p:nvSpPr>
          <p:spPr>
            <a:xfrm>
              <a:off x="3388400" y="7504977"/>
              <a:ext cx="34925" cy="35560"/>
            </a:xfrm>
            <a:custGeom>
              <a:avLst/>
              <a:gdLst/>
              <a:ahLst/>
              <a:cxnLst/>
              <a:rect l="l" t="t" r="r" b="b"/>
              <a:pathLst>
                <a:path w="34925" h="35559">
                  <a:moveTo>
                    <a:pt x="17457" y="0"/>
                  </a:moveTo>
                  <a:lnTo>
                    <a:pt x="0" y="34955"/>
                  </a:lnTo>
                  <a:lnTo>
                    <a:pt x="34915" y="34955"/>
                  </a:lnTo>
                  <a:lnTo>
                    <a:pt x="1745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02">
              <a:extLst>
                <a:ext uri="{FF2B5EF4-FFF2-40B4-BE49-F238E27FC236}">
                  <a16:creationId xmlns:a16="http://schemas.microsoft.com/office/drawing/2014/main" id="{29835E2F-8CAC-B0A4-8836-D3D7D361A7C3}"/>
                </a:ext>
              </a:extLst>
            </p:cNvPr>
            <p:cNvSpPr/>
            <p:nvPr/>
          </p:nvSpPr>
          <p:spPr>
            <a:xfrm>
              <a:off x="3388400" y="7504977"/>
              <a:ext cx="34925" cy="35560"/>
            </a:xfrm>
            <a:custGeom>
              <a:avLst/>
              <a:gdLst/>
              <a:ahLst/>
              <a:cxnLst/>
              <a:rect l="l" t="t" r="r" b="b"/>
              <a:pathLst>
                <a:path w="34925" h="35559">
                  <a:moveTo>
                    <a:pt x="17457" y="0"/>
                  </a:moveTo>
                  <a:lnTo>
                    <a:pt x="34915" y="34955"/>
                  </a:lnTo>
                  <a:lnTo>
                    <a:pt x="0" y="34955"/>
                  </a:lnTo>
                  <a:lnTo>
                    <a:pt x="1745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03">
              <a:extLst>
                <a:ext uri="{FF2B5EF4-FFF2-40B4-BE49-F238E27FC236}">
                  <a16:creationId xmlns:a16="http://schemas.microsoft.com/office/drawing/2014/main" id="{44C7F6B8-EF9B-FED7-870A-8E762D71A772}"/>
                </a:ext>
              </a:extLst>
            </p:cNvPr>
            <p:cNvSpPr/>
            <p:nvPr/>
          </p:nvSpPr>
          <p:spPr>
            <a:xfrm>
              <a:off x="3690274" y="7502065"/>
              <a:ext cx="34925" cy="35560"/>
            </a:xfrm>
            <a:custGeom>
              <a:avLst/>
              <a:gdLst/>
              <a:ahLst/>
              <a:cxnLst/>
              <a:rect l="l" t="t" r="r" b="b"/>
              <a:pathLst>
                <a:path w="34925" h="35559">
                  <a:moveTo>
                    <a:pt x="17457" y="0"/>
                  </a:moveTo>
                  <a:lnTo>
                    <a:pt x="0" y="34955"/>
                  </a:lnTo>
                  <a:lnTo>
                    <a:pt x="34915" y="34955"/>
                  </a:lnTo>
                  <a:lnTo>
                    <a:pt x="1745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04">
              <a:extLst>
                <a:ext uri="{FF2B5EF4-FFF2-40B4-BE49-F238E27FC236}">
                  <a16:creationId xmlns:a16="http://schemas.microsoft.com/office/drawing/2014/main" id="{E8982EDA-72B5-B7D6-B955-DBA0203E8415}"/>
                </a:ext>
              </a:extLst>
            </p:cNvPr>
            <p:cNvSpPr/>
            <p:nvPr/>
          </p:nvSpPr>
          <p:spPr>
            <a:xfrm>
              <a:off x="3690274" y="7502065"/>
              <a:ext cx="34925" cy="35560"/>
            </a:xfrm>
            <a:custGeom>
              <a:avLst/>
              <a:gdLst/>
              <a:ahLst/>
              <a:cxnLst/>
              <a:rect l="l" t="t" r="r" b="b"/>
              <a:pathLst>
                <a:path w="34925" h="35559">
                  <a:moveTo>
                    <a:pt x="17457" y="0"/>
                  </a:moveTo>
                  <a:lnTo>
                    <a:pt x="34915" y="34955"/>
                  </a:lnTo>
                  <a:lnTo>
                    <a:pt x="0" y="34955"/>
                  </a:lnTo>
                  <a:lnTo>
                    <a:pt x="1745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05">
              <a:extLst>
                <a:ext uri="{FF2B5EF4-FFF2-40B4-BE49-F238E27FC236}">
                  <a16:creationId xmlns:a16="http://schemas.microsoft.com/office/drawing/2014/main" id="{57CEA71F-C8B8-C01B-7ED0-04496F7A19B6}"/>
                </a:ext>
              </a:extLst>
            </p:cNvPr>
            <p:cNvSpPr/>
            <p:nvPr/>
          </p:nvSpPr>
          <p:spPr>
            <a:xfrm>
              <a:off x="4043066" y="7379721"/>
              <a:ext cx="34925" cy="35560"/>
            </a:xfrm>
            <a:custGeom>
              <a:avLst/>
              <a:gdLst/>
              <a:ahLst/>
              <a:cxnLst/>
              <a:rect l="l" t="t" r="r" b="b"/>
              <a:pathLst>
                <a:path w="34925" h="35559">
                  <a:moveTo>
                    <a:pt x="17457" y="0"/>
                  </a:moveTo>
                  <a:lnTo>
                    <a:pt x="0" y="34955"/>
                  </a:lnTo>
                  <a:lnTo>
                    <a:pt x="34915" y="34955"/>
                  </a:lnTo>
                  <a:lnTo>
                    <a:pt x="1745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06">
              <a:extLst>
                <a:ext uri="{FF2B5EF4-FFF2-40B4-BE49-F238E27FC236}">
                  <a16:creationId xmlns:a16="http://schemas.microsoft.com/office/drawing/2014/main" id="{5A6C5D4C-2F5B-6743-6CD4-CAF7B6C75E6B}"/>
                </a:ext>
              </a:extLst>
            </p:cNvPr>
            <p:cNvSpPr/>
            <p:nvPr/>
          </p:nvSpPr>
          <p:spPr>
            <a:xfrm>
              <a:off x="4043066" y="7379721"/>
              <a:ext cx="34925" cy="35560"/>
            </a:xfrm>
            <a:custGeom>
              <a:avLst/>
              <a:gdLst/>
              <a:ahLst/>
              <a:cxnLst/>
              <a:rect l="l" t="t" r="r" b="b"/>
              <a:pathLst>
                <a:path w="34925" h="35559">
                  <a:moveTo>
                    <a:pt x="17457" y="0"/>
                  </a:moveTo>
                  <a:lnTo>
                    <a:pt x="34915" y="34955"/>
                  </a:lnTo>
                  <a:lnTo>
                    <a:pt x="0" y="34955"/>
                  </a:lnTo>
                  <a:lnTo>
                    <a:pt x="1745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07">
              <a:extLst>
                <a:ext uri="{FF2B5EF4-FFF2-40B4-BE49-F238E27FC236}">
                  <a16:creationId xmlns:a16="http://schemas.microsoft.com/office/drawing/2014/main" id="{4559D07C-1867-023D-B89A-709EE80A5F62}"/>
                </a:ext>
              </a:extLst>
            </p:cNvPr>
            <p:cNvSpPr/>
            <p:nvPr/>
          </p:nvSpPr>
          <p:spPr>
            <a:xfrm>
              <a:off x="4254742" y="7296703"/>
              <a:ext cx="34925" cy="35560"/>
            </a:xfrm>
            <a:custGeom>
              <a:avLst/>
              <a:gdLst/>
              <a:ahLst/>
              <a:cxnLst/>
              <a:rect l="l" t="t" r="r" b="b"/>
              <a:pathLst>
                <a:path w="34925" h="35559">
                  <a:moveTo>
                    <a:pt x="17457" y="0"/>
                  </a:moveTo>
                  <a:lnTo>
                    <a:pt x="0" y="34955"/>
                  </a:lnTo>
                  <a:lnTo>
                    <a:pt x="34915" y="34955"/>
                  </a:lnTo>
                  <a:lnTo>
                    <a:pt x="1745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08">
              <a:extLst>
                <a:ext uri="{FF2B5EF4-FFF2-40B4-BE49-F238E27FC236}">
                  <a16:creationId xmlns:a16="http://schemas.microsoft.com/office/drawing/2014/main" id="{5FF83DDE-123B-2702-D8DC-FE2ED487C540}"/>
                </a:ext>
              </a:extLst>
            </p:cNvPr>
            <p:cNvSpPr/>
            <p:nvPr/>
          </p:nvSpPr>
          <p:spPr>
            <a:xfrm>
              <a:off x="4254742" y="7296703"/>
              <a:ext cx="34925" cy="35560"/>
            </a:xfrm>
            <a:custGeom>
              <a:avLst/>
              <a:gdLst/>
              <a:ahLst/>
              <a:cxnLst/>
              <a:rect l="l" t="t" r="r" b="b"/>
              <a:pathLst>
                <a:path w="34925" h="35559">
                  <a:moveTo>
                    <a:pt x="17457" y="0"/>
                  </a:moveTo>
                  <a:lnTo>
                    <a:pt x="34915" y="34955"/>
                  </a:lnTo>
                  <a:lnTo>
                    <a:pt x="0" y="34955"/>
                  </a:lnTo>
                  <a:lnTo>
                    <a:pt x="1745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09">
              <a:extLst>
                <a:ext uri="{FF2B5EF4-FFF2-40B4-BE49-F238E27FC236}">
                  <a16:creationId xmlns:a16="http://schemas.microsoft.com/office/drawing/2014/main" id="{37F4DC4D-26B6-1DBF-3670-56188C761918}"/>
                </a:ext>
              </a:extLst>
            </p:cNvPr>
            <p:cNvSpPr/>
            <p:nvPr/>
          </p:nvSpPr>
          <p:spPr>
            <a:xfrm>
              <a:off x="3086519" y="6969290"/>
              <a:ext cx="1188720" cy="609600"/>
            </a:xfrm>
            <a:custGeom>
              <a:avLst/>
              <a:gdLst/>
              <a:ahLst/>
              <a:cxnLst/>
              <a:rect l="l" t="t" r="r" b="b"/>
              <a:pathLst>
                <a:path w="1188720" h="609600">
                  <a:moveTo>
                    <a:pt x="1188529" y="6680"/>
                  </a:moveTo>
                  <a:lnTo>
                    <a:pt x="1182827" y="0"/>
                  </a:lnTo>
                  <a:lnTo>
                    <a:pt x="971575" y="180975"/>
                  </a:lnTo>
                  <a:lnTo>
                    <a:pt x="971105" y="181330"/>
                  </a:lnTo>
                  <a:lnTo>
                    <a:pt x="618871" y="400164"/>
                  </a:lnTo>
                  <a:lnTo>
                    <a:pt x="318058" y="555472"/>
                  </a:lnTo>
                  <a:lnTo>
                    <a:pt x="34912" y="585533"/>
                  </a:lnTo>
                  <a:lnTo>
                    <a:pt x="34912" y="574294"/>
                  </a:lnTo>
                  <a:lnTo>
                    <a:pt x="0" y="574294"/>
                  </a:lnTo>
                  <a:lnTo>
                    <a:pt x="0" y="609244"/>
                  </a:lnTo>
                  <a:lnTo>
                    <a:pt x="34912" y="609244"/>
                  </a:lnTo>
                  <a:lnTo>
                    <a:pt x="34912" y="594309"/>
                  </a:lnTo>
                  <a:lnTo>
                    <a:pt x="320611" y="563981"/>
                  </a:lnTo>
                  <a:lnTo>
                    <a:pt x="336372" y="555840"/>
                  </a:lnTo>
                  <a:lnTo>
                    <a:pt x="337096" y="555472"/>
                  </a:lnTo>
                  <a:lnTo>
                    <a:pt x="623392" y="407682"/>
                  </a:lnTo>
                  <a:lnTo>
                    <a:pt x="976604" y="188188"/>
                  </a:lnTo>
                  <a:lnTo>
                    <a:pt x="1188529" y="66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10">
              <a:extLst>
                <a:ext uri="{FF2B5EF4-FFF2-40B4-BE49-F238E27FC236}">
                  <a16:creationId xmlns:a16="http://schemas.microsoft.com/office/drawing/2014/main" id="{C512FBEC-A4CB-C6FD-283A-0EFD3E957FFE}"/>
                </a:ext>
              </a:extLst>
            </p:cNvPr>
            <p:cNvSpPr/>
            <p:nvPr/>
          </p:nvSpPr>
          <p:spPr>
            <a:xfrm>
              <a:off x="3086526" y="7543574"/>
              <a:ext cx="34925" cy="35560"/>
            </a:xfrm>
            <a:custGeom>
              <a:avLst/>
              <a:gdLst/>
              <a:ahLst/>
              <a:cxnLst/>
              <a:rect l="l" t="t" r="r" b="b"/>
              <a:pathLst>
                <a:path w="34925" h="35559">
                  <a:moveTo>
                    <a:pt x="0" y="34955"/>
                  </a:moveTo>
                  <a:lnTo>
                    <a:pt x="34915" y="34955"/>
                  </a:lnTo>
                  <a:lnTo>
                    <a:pt x="34915" y="0"/>
                  </a:lnTo>
                  <a:lnTo>
                    <a:pt x="0" y="0"/>
                  </a:lnTo>
                  <a:lnTo>
                    <a:pt x="0" y="34955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11">
              <a:extLst>
                <a:ext uri="{FF2B5EF4-FFF2-40B4-BE49-F238E27FC236}">
                  <a16:creationId xmlns:a16="http://schemas.microsoft.com/office/drawing/2014/main" id="{99460058-A157-08A3-3B92-84F2186452AA}"/>
                </a:ext>
              </a:extLst>
            </p:cNvPr>
            <p:cNvSpPr/>
            <p:nvPr/>
          </p:nvSpPr>
          <p:spPr>
            <a:xfrm>
              <a:off x="3388400" y="7511532"/>
              <a:ext cx="34925" cy="35560"/>
            </a:xfrm>
            <a:custGeom>
              <a:avLst/>
              <a:gdLst/>
              <a:ahLst/>
              <a:cxnLst/>
              <a:rect l="l" t="t" r="r" b="b"/>
              <a:pathLst>
                <a:path w="34925" h="35559">
                  <a:moveTo>
                    <a:pt x="34915" y="0"/>
                  </a:moveTo>
                  <a:lnTo>
                    <a:pt x="0" y="0"/>
                  </a:lnTo>
                  <a:lnTo>
                    <a:pt x="0" y="34955"/>
                  </a:lnTo>
                  <a:lnTo>
                    <a:pt x="34915" y="34955"/>
                  </a:lnTo>
                  <a:lnTo>
                    <a:pt x="3491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12">
              <a:extLst>
                <a:ext uri="{FF2B5EF4-FFF2-40B4-BE49-F238E27FC236}">
                  <a16:creationId xmlns:a16="http://schemas.microsoft.com/office/drawing/2014/main" id="{DD96CBC8-A4D9-E0AF-EEB9-13E76FFC6804}"/>
                </a:ext>
              </a:extLst>
            </p:cNvPr>
            <p:cNvSpPr/>
            <p:nvPr/>
          </p:nvSpPr>
          <p:spPr>
            <a:xfrm>
              <a:off x="3388400" y="7511532"/>
              <a:ext cx="34925" cy="35560"/>
            </a:xfrm>
            <a:custGeom>
              <a:avLst/>
              <a:gdLst/>
              <a:ahLst/>
              <a:cxnLst/>
              <a:rect l="l" t="t" r="r" b="b"/>
              <a:pathLst>
                <a:path w="34925" h="35559">
                  <a:moveTo>
                    <a:pt x="0" y="34955"/>
                  </a:moveTo>
                  <a:lnTo>
                    <a:pt x="34915" y="34955"/>
                  </a:lnTo>
                  <a:lnTo>
                    <a:pt x="34915" y="0"/>
                  </a:lnTo>
                  <a:lnTo>
                    <a:pt x="0" y="0"/>
                  </a:lnTo>
                  <a:lnTo>
                    <a:pt x="0" y="34955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13">
              <a:extLst>
                <a:ext uri="{FF2B5EF4-FFF2-40B4-BE49-F238E27FC236}">
                  <a16:creationId xmlns:a16="http://schemas.microsoft.com/office/drawing/2014/main" id="{BB0E2953-1F4C-4F49-5107-95AEC7B01586}"/>
                </a:ext>
              </a:extLst>
            </p:cNvPr>
            <p:cNvSpPr/>
            <p:nvPr/>
          </p:nvSpPr>
          <p:spPr>
            <a:xfrm>
              <a:off x="3690274" y="7355689"/>
              <a:ext cx="34925" cy="35560"/>
            </a:xfrm>
            <a:custGeom>
              <a:avLst/>
              <a:gdLst/>
              <a:ahLst/>
              <a:cxnLst/>
              <a:rect l="l" t="t" r="r" b="b"/>
              <a:pathLst>
                <a:path w="34925" h="35559">
                  <a:moveTo>
                    <a:pt x="34915" y="0"/>
                  </a:moveTo>
                  <a:lnTo>
                    <a:pt x="0" y="0"/>
                  </a:lnTo>
                  <a:lnTo>
                    <a:pt x="0" y="34955"/>
                  </a:lnTo>
                  <a:lnTo>
                    <a:pt x="34915" y="34955"/>
                  </a:lnTo>
                  <a:lnTo>
                    <a:pt x="3491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14">
              <a:extLst>
                <a:ext uri="{FF2B5EF4-FFF2-40B4-BE49-F238E27FC236}">
                  <a16:creationId xmlns:a16="http://schemas.microsoft.com/office/drawing/2014/main" id="{5E76DDFB-88A3-E4A0-8BB9-8604320C2711}"/>
                </a:ext>
              </a:extLst>
            </p:cNvPr>
            <p:cNvSpPr/>
            <p:nvPr/>
          </p:nvSpPr>
          <p:spPr>
            <a:xfrm>
              <a:off x="3690274" y="7355689"/>
              <a:ext cx="34925" cy="35560"/>
            </a:xfrm>
            <a:custGeom>
              <a:avLst/>
              <a:gdLst/>
              <a:ahLst/>
              <a:cxnLst/>
              <a:rect l="l" t="t" r="r" b="b"/>
              <a:pathLst>
                <a:path w="34925" h="35559">
                  <a:moveTo>
                    <a:pt x="0" y="34955"/>
                  </a:moveTo>
                  <a:lnTo>
                    <a:pt x="34915" y="34955"/>
                  </a:lnTo>
                  <a:lnTo>
                    <a:pt x="34915" y="0"/>
                  </a:lnTo>
                  <a:lnTo>
                    <a:pt x="0" y="0"/>
                  </a:lnTo>
                  <a:lnTo>
                    <a:pt x="0" y="34955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15">
              <a:extLst>
                <a:ext uri="{FF2B5EF4-FFF2-40B4-BE49-F238E27FC236}">
                  <a16:creationId xmlns:a16="http://schemas.microsoft.com/office/drawing/2014/main" id="{CAA25896-A6C0-2D5E-2416-2037B668D66C}"/>
                </a:ext>
              </a:extLst>
            </p:cNvPr>
            <p:cNvSpPr/>
            <p:nvPr/>
          </p:nvSpPr>
          <p:spPr>
            <a:xfrm>
              <a:off x="4043066" y="7136479"/>
              <a:ext cx="34925" cy="35560"/>
            </a:xfrm>
            <a:custGeom>
              <a:avLst/>
              <a:gdLst/>
              <a:ahLst/>
              <a:cxnLst/>
              <a:rect l="l" t="t" r="r" b="b"/>
              <a:pathLst>
                <a:path w="34925" h="35559">
                  <a:moveTo>
                    <a:pt x="34915" y="0"/>
                  </a:moveTo>
                  <a:lnTo>
                    <a:pt x="0" y="0"/>
                  </a:lnTo>
                  <a:lnTo>
                    <a:pt x="0" y="34955"/>
                  </a:lnTo>
                  <a:lnTo>
                    <a:pt x="34915" y="34955"/>
                  </a:lnTo>
                  <a:lnTo>
                    <a:pt x="3491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16">
              <a:extLst>
                <a:ext uri="{FF2B5EF4-FFF2-40B4-BE49-F238E27FC236}">
                  <a16:creationId xmlns:a16="http://schemas.microsoft.com/office/drawing/2014/main" id="{24E0BE22-91C6-DF0C-2183-626249F6A81C}"/>
                </a:ext>
              </a:extLst>
            </p:cNvPr>
            <p:cNvSpPr/>
            <p:nvPr/>
          </p:nvSpPr>
          <p:spPr>
            <a:xfrm>
              <a:off x="4043066" y="7136479"/>
              <a:ext cx="34925" cy="35560"/>
            </a:xfrm>
            <a:custGeom>
              <a:avLst/>
              <a:gdLst/>
              <a:ahLst/>
              <a:cxnLst/>
              <a:rect l="l" t="t" r="r" b="b"/>
              <a:pathLst>
                <a:path w="34925" h="35559">
                  <a:moveTo>
                    <a:pt x="0" y="34955"/>
                  </a:moveTo>
                  <a:lnTo>
                    <a:pt x="34915" y="34955"/>
                  </a:lnTo>
                  <a:lnTo>
                    <a:pt x="34915" y="0"/>
                  </a:lnTo>
                  <a:lnTo>
                    <a:pt x="0" y="0"/>
                  </a:lnTo>
                  <a:lnTo>
                    <a:pt x="0" y="34955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17">
              <a:extLst>
                <a:ext uri="{FF2B5EF4-FFF2-40B4-BE49-F238E27FC236}">
                  <a16:creationId xmlns:a16="http://schemas.microsoft.com/office/drawing/2014/main" id="{5C84CCF0-540F-C607-AEE4-417D775A400D}"/>
                </a:ext>
              </a:extLst>
            </p:cNvPr>
            <p:cNvSpPr/>
            <p:nvPr/>
          </p:nvSpPr>
          <p:spPr>
            <a:xfrm>
              <a:off x="4254742" y="6955148"/>
              <a:ext cx="34925" cy="35560"/>
            </a:xfrm>
            <a:custGeom>
              <a:avLst/>
              <a:gdLst/>
              <a:ahLst/>
              <a:cxnLst/>
              <a:rect l="l" t="t" r="r" b="b"/>
              <a:pathLst>
                <a:path w="34925" h="35559">
                  <a:moveTo>
                    <a:pt x="34915" y="0"/>
                  </a:moveTo>
                  <a:lnTo>
                    <a:pt x="0" y="0"/>
                  </a:lnTo>
                  <a:lnTo>
                    <a:pt x="0" y="34955"/>
                  </a:lnTo>
                  <a:lnTo>
                    <a:pt x="34915" y="34955"/>
                  </a:lnTo>
                  <a:lnTo>
                    <a:pt x="3491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18">
              <a:extLst>
                <a:ext uri="{FF2B5EF4-FFF2-40B4-BE49-F238E27FC236}">
                  <a16:creationId xmlns:a16="http://schemas.microsoft.com/office/drawing/2014/main" id="{FBD23AEA-64DA-A7AF-2009-1D32F1CE1E94}"/>
                </a:ext>
              </a:extLst>
            </p:cNvPr>
            <p:cNvSpPr/>
            <p:nvPr/>
          </p:nvSpPr>
          <p:spPr>
            <a:xfrm>
              <a:off x="4254742" y="6955148"/>
              <a:ext cx="34925" cy="35560"/>
            </a:xfrm>
            <a:custGeom>
              <a:avLst/>
              <a:gdLst/>
              <a:ahLst/>
              <a:cxnLst/>
              <a:rect l="l" t="t" r="r" b="b"/>
              <a:pathLst>
                <a:path w="34925" h="35559">
                  <a:moveTo>
                    <a:pt x="0" y="34955"/>
                  </a:moveTo>
                  <a:lnTo>
                    <a:pt x="34915" y="34955"/>
                  </a:lnTo>
                  <a:lnTo>
                    <a:pt x="34915" y="0"/>
                  </a:lnTo>
                  <a:lnTo>
                    <a:pt x="0" y="0"/>
                  </a:lnTo>
                  <a:lnTo>
                    <a:pt x="0" y="34955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19">
              <a:extLst>
                <a:ext uri="{FF2B5EF4-FFF2-40B4-BE49-F238E27FC236}">
                  <a16:creationId xmlns:a16="http://schemas.microsoft.com/office/drawing/2014/main" id="{34EAD03A-19ED-B6D6-F2FD-66799BEBA7FD}"/>
                </a:ext>
              </a:extLst>
            </p:cNvPr>
            <p:cNvSpPr/>
            <p:nvPr/>
          </p:nvSpPr>
          <p:spPr>
            <a:xfrm>
              <a:off x="3086519" y="7104380"/>
              <a:ext cx="1188085" cy="459105"/>
            </a:xfrm>
            <a:custGeom>
              <a:avLst/>
              <a:gdLst/>
              <a:ahLst/>
              <a:cxnLst/>
              <a:rect l="l" t="t" r="r" b="b"/>
              <a:pathLst>
                <a:path w="1188085" h="459104">
                  <a:moveTo>
                    <a:pt x="987882" y="135483"/>
                  </a:moveTo>
                  <a:lnTo>
                    <a:pt x="971638" y="135483"/>
                  </a:lnTo>
                  <a:lnTo>
                    <a:pt x="971486" y="135483"/>
                  </a:lnTo>
                  <a:lnTo>
                    <a:pt x="619442" y="283692"/>
                  </a:lnTo>
                  <a:lnTo>
                    <a:pt x="318033" y="373113"/>
                  </a:lnTo>
                  <a:lnTo>
                    <a:pt x="34912" y="433222"/>
                  </a:lnTo>
                  <a:lnTo>
                    <a:pt x="34912" y="431723"/>
                  </a:lnTo>
                  <a:lnTo>
                    <a:pt x="27101" y="423913"/>
                  </a:lnTo>
                  <a:lnTo>
                    <a:pt x="7810" y="423913"/>
                  </a:lnTo>
                  <a:lnTo>
                    <a:pt x="0" y="431723"/>
                  </a:lnTo>
                  <a:lnTo>
                    <a:pt x="0" y="451040"/>
                  </a:lnTo>
                  <a:lnTo>
                    <a:pt x="7810" y="458863"/>
                  </a:lnTo>
                  <a:lnTo>
                    <a:pt x="27101" y="458863"/>
                  </a:lnTo>
                  <a:lnTo>
                    <a:pt x="34912" y="451040"/>
                  </a:lnTo>
                  <a:lnTo>
                    <a:pt x="34912" y="442150"/>
                  </a:lnTo>
                  <a:lnTo>
                    <a:pt x="320408" y="381533"/>
                  </a:lnTo>
                  <a:lnTo>
                    <a:pt x="622655" y="291846"/>
                  </a:lnTo>
                  <a:lnTo>
                    <a:pt x="976058" y="143040"/>
                  </a:lnTo>
                  <a:lnTo>
                    <a:pt x="987882" y="135483"/>
                  </a:lnTo>
                  <a:close/>
                </a:path>
                <a:path w="1188085" h="459104">
                  <a:moveTo>
                    <a:pt x="1188034" y="7404"/>
                  </a:moveTo>
                  <a:lnTo>
                    <a:pt x="1183309" y="0"/>
                  </a:lnTo>
                  <a:lnTo>
                    <a:pt x="972299" y="135140"/>
                  </a:lnTo>
                  <a:lnTo>
                    <a:pt x="971931" y="135293"/>
                  </a:lnTo>
                  <a:lnTo>
                    <a:pt x="971638" y="135483"/>
                  </a:lnTo>
                  <a:lnTo>
                    <a:pt x="972007" y="135293"/>
                  </a:lnTo>
                  <a:lnTo>
                    <a:pt x="988174" y="135293"/>
                  </a:lnTo>
                  <a:lnTo>
                    <a:pt x="1188034" y="740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20">
              <a:extLst>
                <a:ext uri="{FF2B5EF4-FFF2-40B4-BE49-F238E27FC236}">
                  <a16:creationId xmlns:a16="http://schemas.microsoft.com/office/drawing/2014/main" id="{A1EB1C18-AEFA-9831-DD3C-9A1108222729}"/>
                </a:ext>
              </a:extLst>
            </p:cNvPr>
            <p:cNvSpPr/>
            <p:nvPr/>
          </p:nvSpPr>
          <p:spPr>
            <a:xfrm>
              <a:off x="3086526" y="7528281"/>
              <a:ext cx="34925" cy="35560"/>
            </a:xfrm>
            <a:custGeom>
              <a:avLst/>
              <a:gdLst/>
              <a:ahLst/>
              <a:cxnLst/>
              <a:rect l="l" t="t" r="r" b="b"/>
              <a:pathLst>
                <a:path w="34925" h="35559">
                  <a:moveTo>
                    <a:pt x="34915" y="17477"/>
                  </a:moveTo>
                  <a:lnTo>
                    <a:pt x="34915" y="27126"/>
                  </a:lnTo>
                  <a:lnTo>
                    <a:pt x="27101" y="34955"/>
                  </a:lnTo>
                  <a:lnTo>
                    <a:pt x="17457" y="34955"/>
                  </a:lnTo>
                  <a:lnTo>
                    <a:pt x="7813" y="34955"/>
                  </a:lnTo>
                  <a:lnTo>
                    <a:pt x="0" y="27126"/>
                  </a:lnTo>
                  <a:lnTo>
                    <a:pt x="0" y="17477"/>
                  </a:lnTo>
                  <a:lnTo>
                    <a:pt x="0" y="7822"/>
                  </a:lnTo>
                  <a:lnTo>
                    <a:pt x="7813" y="0"/>
                  </a:lnTo>
                  <a:lnTo>
                    <a:pt x="17457" y="0"/>
                  </a:lnTo>
                  <a:lnTo>
                    <a:pt x="27101" y="0"/>
                  </a:lnTo>
                  <a:lnTo>
                    <a:pt x="34915" y="7822"/>
                  </a:lnTo>
                  <a:lnTo>
                    <a:pt x="34915" y="17477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121">
              <a:extLst>
                <a:ext uri="{FF2B5EF4-FFF2-40B4-BE49-F238E27FC236}">
                  <a16:creationId xmlns:a16="http://schemas.microsoft.com/office/drawing/2014/main" id="{C2AA676C-F1FF-5B6C-480B-0006C66F3FA7}"/>
                </a:ext>
              </a:extLst>
            </p:cNvPr>
            <p:cNvSpPr/>
            <p:nvPr/>
          </p:nvSpPr>
          <p:spPr>
            <a:xfrm>
              <a:off x="3388400" y="7464196"/>
              <a:ext cx="34925" cy="35560"/>
            </a:xfrm>
            <a:custGeom>
              <a:avLst/>
              <a:gdLst/>
              <a:ahLst/>
              <a:cxnLst/>
              <a:rect l="l" t="t" r="r" b="b"/>
              <a:pathLst>
                <a:path w="34925" h="35559">
                  <a:moveTo>
                    <a:pt x="27101" y="0"/>
                  </a:moveTo>
                  <a:lnTo>
                    <a:pt x="7813" y="0"/>
                  </a:lnTo>
                  <a:lnTo>
                    <a:pt x="0" y="7822"/>
                  </a:lnTo>
                  <a:lnTo>
                    <a:pt x="0" y="27126"/>
                  </a:lnTo>
                  <a:lnTo>
                    <a:pt x="7813" y="34955"/>
                  </a:lnTo>
                  <a:lnTo>
                    <a:pt x="27101" y="34955"/>
                  </a:lnTo>
                  <a:lnTo>
                    <a:pt x="34915" y="27126"/>
                  </a:lnTo>
                  <a:lnTo>
                    <a:pt x="34915" y="17477"/>
                  </a:lnTo>
                  <a:lnTo>
                    <a:pt x="34915" y="7822"/>
                  </a:lnTo>
                  <a:lnTo>
                    <a:pt x="2710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22">
              <a:extLst>
                <a:ext uri="{FF2B5EF4-FFF2-40B4-BE49-F238E27FC236}">
                  <a16:creationId xmlns:a16="http://schemas.microsoft.com/office/drawing/2014/main" id="{B022A270-E27B-7CFE-6B54-19E211FB53F2}"/>
                </a:ext>
              </a:extLst>
            </p:cNvPr>
            <p:cNvSpPr/>
            <p:nvPr/>
          </p:nvSpPr>
          <p:spPr>
            <a:xfrm>
              <a:off x="3388400" y="7464196"/>
              <a:ext cx="34925" cy="35560"/>
            </a:xfrm>
            <a:custGeom>
              <a:avLst/>
              <a:gdLst/>
              <a:ahLst/>
              <a:cxnLst/>
              <a:rect l="l" t="t" r="r" b="b"/>
              <a:pathLst>
                <a:path w="34925" h="35559">
                  <a:moveTo>
                    <a:pt x="34915" y="17477"/>
                  </a:moveTo>
                  <a:lnTo>
                    <a:pt x="34915" y="27126"/>
                  </a:lnTo>
                  <a:lnTo>
                    <a:pt x="27101" y="34955"/>
                  </a:lnTo>
                  <a:lnTo>
                    <a:pt x="17457" y="34955"/>
                  </a:lnTo>
                  <a:lnTo>
                    <a:pt x="7813" y="34955"/>
                  </a:lnTo>
                  <a:lnTo>
                    <a:pt x="0" y="27126"/>
                  </a:lnTo>
                  <a:lnTo>
                    <a:pt x="0" y="17477"/>
                  </a:lnTo>
                  <a:lnTo>
                    <a:pt x="0" y="7822"/>
                  </a:lnTo>
                  <a:lnTo>
                    <a:pt x="7813" y="0"/>
                  </a:lnTo>
                  <a:lnTo>
                    <a:pt x="17457" y="0"/>
                  </a:lnTo>
                  <a:lnTo>
                    <a:pt x="27101" y="0"/>
                  </a:lnTo>
                  <a:lnTo>
                    <a:pt x="34915" y="7822"/>
                  </a:lnTo>
                  <a:lnTo>
                    <a:pt x="34915" y="17477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23">
              <a:extLst>
                <a:ext uri="{FF2B5EF4-FFF2-40B4-BE49-F238E27FC236}">
                  <a16:creationId xmlns:a16="http://schemas.microsoft.com/office/drawing/2014/main" id="{BFCD00FC-0F66-D87C-AFD8-FB2A7EA32CDC}"/>
                </a:ext>
              </a:extLst>
            </p:cNvPr>
            <p:cNvSpPr/>
            <p:nvPr/>
          </p:nvSpPr>
          <p:spPr>
            <a:xfrm>
              <a:off x="3690274" y="7374624"/>
              <a:ext cx="34925" cy="35560"/>
            </a:xfrm>
            <a:custGeom>
              <a:avLst/>
              <a:gdLst/>
              <a:ahLst/>
              <a:cxnLst/>
              <a:rect l="l" t="t" r="r" b="b"/>
              <a:pathLst>
                <a:path w="34925" h="35559">
                  <a:moveTo>
                    <a:pt x="27095" y="0"/>
                  </a:moveTo>
                  <a:lnTo>
                    <a:pt x="7819" y="0"/>
                  </a:lnTo>
                  <a:lnTo>
                    <a:pt x="0" y="7822"/>
                  </a:lnTo>
                  <a:lnTo>
                    <a:pt x="0" y="27126"/>
                  </a:lnTo>
                  <a:lnTo>
                    <a:pt x="7819" y="34955"/>
                  </a:lnTo>
                  <a:lnTo>
                    <a:pt x="27095" y="34955"/>
                  </a:lnTo>
                  <a:lnTo>
                    <a:pt x="34915" y="27126"/>
                  </a:lnTo>
                  <a:lnTo>
                    <a:pt x="34915" y="17477"/>
                  </a:lnTo>
                  <a:lnTo>
                    <a:pt x="34915" y="7822"/>
                  </a:lnTo>
                  <a:lnTo>
                    <a:pt x="2709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24">
              <a:extLst>
                <a:ext uri="{FF2B5EF4-FFF2-40B4-BE49-F238E27FC236}">
                  <a16:creationId xmlns:a16="http://schemas.microsoft.com/office/drawing/2014/main" id="{33CB0A36-6B28-D0AB-B019-DE486834AF00}"/>
                </a:ext>
              </a:extLst>
            </p:cNvPr>
            <p:cNvSpPr/>
            <p:nvPr/>
          </p:nvSpPr>
          <p:spPr>
            <a:xfrm>
              <a:off x="3690274" y="7374624"/>
              <a:ext cx="34925" cy="35560"/>
            </a:xfrm>
            <a:custGeom>
              <a:avLst/>
              <a:gdLst/>
              <a:ahLst/>
              <a:cxnLst/>
              <a:rect l="l" t="t" r="r" b="b"/>
              <a:pathLst>
                <a:path w="34925" h="35559">
                  <a:moveTo>
                    <a:pt x="34915" y="17477"/>
                  </a:moveTo>
                  <a:lnTo>
                    <a:pt x="34915" y="27126"/>
                  </a:lnTo>
                  <a:lnTo>
                    <a:pt x="27095" y="34955"/>
                  </a:lnTo>
                  <a:lnTo>
                    <a:pt x="17457" y="34955"/>
                  </a:lnTo>
                  <a:lnTo>
                    <a:pt x="7819" y="34955"/>
                  </a:lnTo>
                  <a:lnTo>
                    <a:pt x="0" y="27126"/>
                  </a:lnTo>
                  <a:lnTo>
                    <a:pt x="0" y="17477"/>
                  </a:lnTo>
                  <a:lnTo>
                    <a:pt x="0" y="7822"/>
                  </a:lnTo>
                  <a:lnTo>
                    <a:pt x="7819" y="0"/>
                  </a:lnTo>
                  <a:lnTo>
                    <a:pt x="17457" y="0"/>
                  </a:lnTo>
                  <a:lnTo>
                    <a:pt x="27095" y="0"/>
                  </a:lnTo>
                  <a:lnTo>
                    <a:pt x="34915" y="7822"/>
                  </a:lnTo>
                  <a:lnTo>
                    <a:pt x="34915" y="17477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25">
              <a:extLst>
                <a:ext uri="{FF2B5EF4-FFF2-40B4-BE49-F238E27FC236}">
                  <a16:creationId xmlns:a16="http://schemas.microsoft.com/office/drawing/2014/main" id="{C89BD2BC-5E2E-D380-6D24-68D447E31DE4}"/>
                </a:ext>
              </a:extLst>
            </p:cNvPr>
            <p:cNvSpPr/>
            <p:nvPr/>
          </p:nvSpPr>
          <p:spPr>
            <a:xfrm>
              <a:off x="4043066" y="7226064"/>
              <a:ext cx="34925" cy="35560"/>
            </a:xfrm>
            <a:custGeom>
              <a:avLst/>
              <a:gdLst/>
              <a:ahLst/>
              <a:cxnLst/>
              <a:rect l="l" t="t" r="r" b="b"/>
              <a:pathLst>
                <a:path w="34925" h="35559">
                  <a:moveTo>
                    <a:pt x="27095" y="0"/>
                  </a:moveTo>
                  <a:lnTo>
                    <a:pt x="7819" y="0"/>
                  </a:lnTo>
                  <a:lnTo>
                    <a:pt x="0" y="7822"/>
                  </a:lnTo>
                  <a:lnTo>
                    <a:pt x="0" y="27126"/>
                  </a:lnTo>
                  <a:lnTo>
                    <a:pt x="7819" y="34955"/>
                  </a:lnTo>
                  <a:lnTo>
                    <a:pt x="27095" y="34955"/>
                  </a:lnTo>
                  <a:lnTo>
                    <a:pt x="34915" y="27126"/>
                  </a:lnTo>
                  <a:lnTo>
                    <a:pt x="34915" y="17477"/>
                  </a:lnTo>
                  <a:lnTo>
                    <a:pt x="34915" y="7822"/>
                  </a:lnTo>
                  <a:lnTo>
                    <a:pt x="2709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26">
              <a:extLst>
                <a:ext uri="{FF2B5EF4-FFF2-40B4-BE49-F238E27FC236}">
                  <a16:creationId xmlns:a16="http://schemas.microsoft.com/office/drawing/2014/main" id="{E74C1D2D-2490-714C-8226-C528680EECFE}"/>
                </a:ext>
              </a:extLst>
            </p:cNvPr>
            <p:cNvSpPr/>
            <p:nvPr/>
          </p:nvSpPr>
          <p:spPr>
            <a:xfrm>
              <a:off x="4043066" y="7226064"/>
              <a:ext cx="34925" cy="35560"/>
            </a:xfrm>
            <a:custGeom>
              <a:avLst/>
              <a:gdLst/>
              <a:ahLst/>
              <a:cxnLst/>
              <a:rect l="l" t="t" r="r" b="b"/>
              <a:pathLst>
                <a:path w="34925" h="35559">
                  <a:moveTo>
                    <a:pt x="34915" y="17477"/>
                  </a:moveTo>
                  <a:lnTo>
                    <a:pt x="34915" y="27126"/>
                  </a:lnTo>
                  <a:lnTo>
                    <a:pt x="27095" y="34955"/>
                  </a:lnTo>
                  <a:lnTo>
                    <a:pt x="17457" y="34955"/>
                  </a:lnTo>
                  <a:lnTo>
                    <a:pt x="7819" y="34955"/>
                  </a:lnTo>
                  <a:lnTo>
                    <a:pt x="0" y="27126"/>
                  </a:lnTo>
                  <a:lnTo>
                    <a:pt x="0" y="17477"/>
                  </a:lnTo>
                  <a:lnTo>
                    <a:pt x="0" y="7822"/>
                  </a:lnTo>
                  <a:lnTo>
                    <a:pt x="7819" y="0"/>
                  </a:lnTo>
                  <a:lnTo>
                    <a:pt x="17457" y="0"/>
                  </a:lnTo>
                  <a:lnTo>
                    <a:pt x="27095" y="0"/>
                  </a:lnTo>
                  <a:lnTo>
                    <a:pt x="34915" y="7822"/>
                  </a:lnTo>
                  <a:lnTo>
                    <a:pt x="34915" y="17477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27">
              <a:extLst>
                <a:ext uri="{FF2B5EF4-FFF2-40B4-BE49-F238E27FC236}">
                  <a16:creationId xmlns:a16="http://schemas.microsoft.com/office/drawing/2014/main" id="{B222FB16-5C2D-61BC-57EC-B2EE98ADC90F}"/>
                </a:ext>
              </a:extLst>
            </p:cNvPr>
            <p:cNvSpPr/>
            <p:nvPr/>
          </p:nvSpPr>
          <p:spPr>
            <a:xfrm>
              <a:off x="4254742" y="7090600"/>
              <a:ext cx="34925" cy="35560"/>
            </a:xfrm>
            <a:custGeom>
              <a:avLst/>
              <a:gdLst/>
              <a:ahLst/>
              <a:cxnLst/>
              <a:rect l="l" t="t" r="r" b="b"/>
              <a:pathLst>
                <a:path w="34925" h="35559">
                  <a:moveTo>
                    <a:pt x="27095" y="0"/>
                  </a:moveTo>
                  <a:lnTo>
                    <a:pt x="7819" y="0"/>
                  </a:lnTo>
                  <a:lnTo>
                    <a:pt x="0" y="7828"/>
                  </a:lnTo>
                  <a:lnTo>
                    <a:pt x="0" y="27126"/>
                  </a:lnTo>
                  <a:lnTo>
                    <a:pt x="7819" y="34955"/>
                  </a:lnTo>
                  <a:lnTo>
                    <a:pt x="27095" y="34955"/>
                  </a:lnTo>
                  <a:lnTo>
                    <a:pt x="34915" y="27126"/>
                  </a:lnTo>
                  <a:lnTo>
                    <a:pt x="34915" y="17477"/>
                  </a:lnTo>
                  <a:lnTo>
                    <a:pt x="34915" y="7828"/>
                  </a:lnTo>
                  <a:lnTo>
                    <a:pt x="2709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28">
              <a:extLst>
                <a:ext uri="{FF2B5EF4-FFF2-40B4-BE49-F238E27FC236}">
                  <a16:creationId xmlns:a16="http://schemas.microsoft.com/office/drawing/2014/main" id="{E85C0C2C-E863-BA52-31B3-513BD270084D}"/>
                </a:ext>
              </a:extLst>
            </p:cNvPr>
            <p:cNvSpPr/>
            <p:nvPr/>
          </p:nvSpPr>
          <p:spPr>
            <a:xfrm>
              <a:off x="4254742" y="7090600"/>
              <a:ext cx="34925" cy="35560"/>
            </a:xfrm>
            <a:custGeom>
              <a:avLst/>
              <a:gdLst/>
              <a:ahLst/>
              <a:cxnLst/>
              <a:rect l="l" t="t" r="r" b="b"/>
              <a:pathLst>
                <a:path w="34925" h="35559">
                  <a:moveTo>
                    <a:pt x="34915" y="17477"/>
                  </a:moveTo>
                  <a:lnTo>
                    <a:pt x="34915" y="27126"/>
                  </a:lnTo>
                  <a:lnTo>
                    <a:pt x="27095" y="34955"/>
                  </a:lnTo>
                  <a:lnTo>
                    <a:pt x="17457" y="34955"/>
                  </a:lnTo>
                  <a:lnTo>
                    <a:pt x="7819" y="34955"/>
                  </a:lnTo>
                  <a:lnTo>
                    <a:pt x="0" y="27126"/>
                  </a:lnTo>
                  <a:lnTo>
                    <a:pt x="0" y="17477"/>
                  </a:lnTo>
                  <a:lnTo>
                    <a:pt x="0" y="7828"/>
                  </a:lnTo>
                  <a:lnTo>
                    <a:pt x="7819" y="0"/>
                  </a:lnTo>
                  <a:lnTo>
                    <a:pt x="17457" y="0"/>
                  </a:lnTo>
                  <a:lnTo>
                    <a:pt x="27095" y="0"/>
                  </a:lnTo>
                  <a:lnTo>
                    <a:pt x="34915" y="7828"/>
                  </a:lnTo>
                  <a:lnTo>
                    <a:pt x="34915" y="17477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129">
              <a:extLst>
                <a:ext uri="{FF2B5EF4-FFF2-40B4-BE49-F238E27FC236}">
                  <a16:creationId xmlns:a16="http://schemas.microsoft.com/office/drawing/2014/main" id="{373F5D42-5BA8-5DFB-7F67-397633CEF138}"/>
                </a:ext>
              </a:extLst>
            </p:cNvPr>
            <p:cNvSpPr/>
            <p:nvPr/>
          </p:nvSpPr>
          <p:spPr>
            <a:xfrm>
              <a:off x="3221088" y="6818973"/>
              <a:ext cx="93345" cy="35560"/>
            </a:xfrm>
            <a:custGeom>
              <a:avLst/>
              <a:gdLst/>
              <a:ahLst/>
              <a:cxnLst/>
              <a:rect l="l" t="t" r="r" b="b"/>
              <a:pathLst>
                <a:path w="93345" h="35559">
                  <a:moveTo>
                    <a:pt x="93116" y="13106"/>
                  </a:moveTo>
                  <a:lnTo>
                    <a:pt x="64008" y="13106"/>
                  </a:lnTo>
                  <a:lnTo>
                    <a:pt x="64008" y="7835"/>
                  </a:lnTo>
                  <a:lnTo>
                    <a:pt x="56197" y="0"/>
                  </a:lnTo>
                  <a:lnTo>
                    <a:pt x="36906" y="0"/>
                  </a:lnTo>
                  <a:lnTo>
                    <a:pt x="29095" y="7835"/>
                  </a:lnTo>
                  <a:lnTo>
                    <a:pt x="29095" y="13106"/>
                  </a:lnTo>
                  <a:lnTo>
                    <a:pt x="0" y="13106"/>
                  </a:lnTo>
                  <a:lnTo>
                    <a:pt x="0" y="21844"/>
                  </a:lnTo>
                  <a:lnTo>
                    <a:pt x="29095" y="21844"/>
                  </a:lnTo>
                  <a:lnTo>
                    <a:pt x="29095" y="27127"/>
                  </a:lnTo>
                  <a:lnTo>
                    <a:pt x="36906" y="34963"/>
                  </a:lnTo>
                  <a:lnTo>
                    <a:pt x="56197" y="34963"/>
                  </a:lnTo>
                  <a:lnTo>
                    <a:pt x="64008" y="27127"/>
                  </a:lnTo>
                  <a:lnTo>
                    <a:pt x="64008" y="21844"/>
                  </a:lnTo>
                  <a:lnTo>
                    <a:pt x="93116" y="21844"/>
                  </a:lnTo>
                  <a:lnTo>
                    <a:pt x="93116" y="1310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30">
              <a:extLst>
                <a:ext uri="{FF2B5EF4-FFF2-40B4-BE49-F238E27FC236}">
                  <a16:creationId xmlns:a16="http://schemas.microsoft.com/office/drawing/2014/main" id="{A62EB915-9D8A-EF8A-9C6B-16774F7E84C8}"/>
                </a:ext>
              </a:extLst>
            </p:cNvPr>
            <p:cNvSpPr/>
            <p:nvPr/>
          </p:nvSpPr>
          <p:spPr>
            <a:xfrm>
              <a:off x="3250193" y="6818969"/>
              <a:ext cx="34925" cy="35560"/>
            </a:xfrm>
            <a:custGeom>
              <a:avLst/>
              <a:gdLst/>
              <a:ahLst/>
              <a:cxnLst/>
              <a:rect l="l" t="t" r="r" b="b"/>
              <a:pathLst>
                <a:path w="34925" h="35559">
                  <a:moveTo>
                    <a:pt x="34915" y="17477"/>
                  </a:moveTo>
                  <a:lnTo>
                    <a:pt x="34915" y="27126"/>
                  </a:lnTo>
                  <a:lnTo>
                    <a:pt x="27101" y="34955"/>
                  </a:lnTo>
                  <a:lnTo>
                    <a:pt x="17457" y="34955"/>
                  </a:lnTo>
                  <a:lnTo>
                    <a:pt x="7813" y="34955"/>
                  </a:lnTo>
                  <a:lnTo>
                    <a:pt x="0" y="27126"/>
                  </a:lnTo>
                  <a:lnTo>
                    <a:pt x="0" y="17477"/>
                  </a:lnTo>
                  <a:lnTo>
                    <a:pt x="0" y="7828"/>
                  </a:lnTo>
                  <a:lnTo>
                    <a:pt x="7813" y="0"/>
                  </a:lnTo>
                  <a:lnTo>
                    <a:pt x="17457" y="0"/>
                  </a:lnTo>
                  <a:lnTo>
                    <a:pt x="27101" y="0"/>
                  </a:lnTo>
                  <a:lnTo>
                    <a:pt x="34915" y="7828"/>
                  </a:lnTo>
                  <a:lnTo>
                    <a:pt x="34915" y="17477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31">
              <a:extLst>
                <a:ext uri="{FF2B5EF4-FFF2-40B4-BE49-F238E27FC236}">
                  <a16:creationId xmlns:a16="http://schemas.microsoft.com/office/drawing/2014/main" id="{C92C674B-7194-9720-751B-783609A4D84B}"/>
                </a:ext>
              </a:extLst>
            </p:cNvPr>
            <p:cNvSpPr/>
            <p:nvPr/>
          </p:nvSpPr>
          <p:spPr>
            <a:xfrm>
              <a:off x="3221088" y="6919468"/>
              <a:ext cx="93345" cy="35560"/>
            </a:xfrm>
            <a:custGeom>
              <a:avLst/>
              <a:gdLst/>
              <a:ahLst/>
              <a:cxnLst/>
              <a:rect l="l" t="t" r="r" b="b"/>
              <a:pathLst>
                <a:path w="93345" h="35559">
                  <a:moveTo>
                    <a:pt x="93116" y="13106"/>
                  </a:moveTo>
                  <a:lnTo>
                    <a:pt x="64008" y="13106"/>
                  </a:lnTo>
                  <a:lnTo>
                    <a:pt x="64008" y="0"/>
                  </a:lnTo>
                  <a:lnTo>
                    <a:pt x="29095" y="0"/>
                  </a:lnTo>
                  <a:lnTo>
                    <a:pt x="29095" y="13106"/>
                  </a:lnTo>
                  <a:lnTo>
                    <a:pt x="0" y="13106"/>
                  </a:lnTo>
                  <a:lnTo>
                    <a:pt x="0" y="21856"/>
                  </a:lnTo>
                  <a:lnTo>
                    <a:pt x="29095" y="21856"/>
                  </a:lnTo>
                  <a:lnTo>
                    <a:pt x="29095" y="34963"/>
                  </a:lnTo>
                  <a:lnTo>
                    <a:pt x="64008" y="34963"/>
                  </a:lnTo>
                  <a:lnTo>
                    <a:pt x="64008" y="21856"/>
                  </a:lnTo>
                  <a:lnTo>
                    <a:pt x="93116" y="21856"/>
                  </a:lnTo>
                  <a:lnTo>
                    <a:pt x="93116" y="1310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132">
              <a:extLst>
                <a:ext uri="{FF2B5EF4-FFF2-40B4-BE49-F238E27FC236}">
                  <a16:creationId xmlns:a16="http://schemas.microsoft.com/office/drawing/2014/main" id="{2FC25D95-8DF6-8762-167B-6F490BE78DEB}"/>
                </a:ext>
              </a:extLst>
            </p:cNvPr>
            <p:cNvSpPr/>
            <p:nvPr/>
          </p:nvSpPr>
          <p:spPr>
            <a:xfrm>
              <a:off x="3250193" y="6919465"/>
              <a:ext cx="34925" cy="35560"/>
            </a:xfrm>
            <a:custGeom>
              <a:avLst/>
              <a:gdLst/>
              <a:ahLst/>
              <a:cxnLst/>
              <a:rect l="l" t="t" r="r" b="b"/>
              <a:pathLst>
                <a:path w="34925" h="35559">
                  <a:moveTo>
                    <a:pt x="0" y="34955"/>
                  </a:moveTo>
                  <a:lnTo>
                    <a:pt x="34915" y="34955"/>
                  </a:lnTo>
                  <a:lnTo>
                    <a:pt x="34915" y="0"/>
                  </a:lnTo>
                  <a:lnTo>
                    <a:pt x="0" y="0"/>
                  </a:lnTo>
                  <a:lnTo>
                    <a:pt x="0" y="34955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3" name="object 31">
            <a:extLst>
              <a:ext uri="{FF2B5EF4-FFF2-40B4-BE49-F238E27FC236}">
                <a16:creationId xmlns:a16="http://schemas.microsoft.com/office/drawing/2014/main" id="{B57DA6BD-540A-02F3-8205-A51E84242112}"/>
              </a:ext>
            </a:extLst>
          </p:cNvPr>
          <p:cNvGrpSpPr/>
          <p:nvPr/>
        </p:nvGrpSpPr>
        <p:grpSpPr>
          <a:xfrm>
            <a:off x="1350544" y="4143939"/>
            <a:ext cx="2550215" cy="2119711"/>
            <a:chOff x="3079252" y="8007394"/>
            <a:chExt cx="1338580" cy="901065"/>
          </a:xfrm>
        </p:grpSpPr>
        <p:sp>
          <p:nvSpPr>
            <p:cNvPr id="174" name="object 32">
              <a:extLst>
                <a:ext uri="{FF2B5EF4-FFF2-40B4-BE49-F238E27FC236}">
                  <a16:creationId xmlns:a16="http://schemas.microsoft.com/office/drawing/2014/main" id="{A2606D25-7C0F-D4FC-07B9-30061E10054F}"/>
                </a:ext>
              </a:extLst>
            </p:cNvPr>
            <p:cNvSpPr/>
            <p:nvPr/>
          </p:nvSpPr>
          <p:spPr>
            <a:xfrm>
              <a:off x="3079242" y="8007400"/>
              <a:ext cx="1338580" cy="901065"/>
            </a:xfrm>
            <a:custGeom>
              <a:avLst/>
              <a:gdLst/>
              <a:ahLst/>
              <a:cxnLst/>
              <a:rect l="l" t="t" r="r" b="b"/>
              <a:pathLst>
                <a:path w="1338579" h="901065">
                  <a:moveTo>
                    <a:pt x="1338427" y="871042"/>
                  </a:moveTo>
                  <a:lnTo>
                    <a:pt x="29095" y="871042"/>
                  </a:lnTo>
                  <a:lnTo>
                    <a:pt x="29095" y="820077"/>
                  </a:lnTo>
                  <a:lnTo>
                    <a:pt x="41173" y="807999"/>
                  </a:lnTo>
                  <a:lnTo>
                    <a:pt x="327215" y="748118"/>
                  </a:lnTo>
                  <a:lnTo>
                    <a:pt x="628434" y="708964"/>
                  </a:lnTo>
                  <a:lnTo>
                    <a:pt x="981036" y="764146"/>
                  </a:lnTo>
                  <a:lnTo>
                    <a:pt x="1193139" y="756132"/>
                  </a:lnTo>
                  <a:lnTo>
                    <a:pt x="1193101" y="755459"/>
                  </a:lnTo>
                  <a:lnTo>
                    <a:pt x="1192796" y="748118"/>
                  </a:lnTo>
                  <a:lnTo>
                    <a:pt x="1192771" y="747420"/>
                  </a:lnTo>
                  <a:lnTo>
                    <a:pt x="981519" y="755396"/>
                  </a:lnTo>
                  <a:lnTo>
                    <a:pt x="684822" y="708964"/>
                  </a:lnTo>
                  <a:lnTo>
                    <a:pt x="628548" y="700163"/>
                  </a:lnTo>
                  <a:lnTo>
                    <a:pt x="325882" y="739482"/>
                  </a:lnTo>
                  <a:lnTo>
                    <a:pt x="35483" y="800290"/>
                  </a:lnTo>
                  <a:lnTo>
                    <a:pt x="29095" y="793902"/>
                  </a:lnTo>
                  <a:lnTo>
                    <a:pt x="29095" y="706069"/>
                  </a:lnTo>
                  <a:lnTo>
                    <a:pt x="24739" y="706069"/>
                  </a:lnTo>
                  <a:lnTo>
                    <a:pt x="29095" y="706018"/>
                  </a:lnTo>
                  <a:lnTo>
                    <a:pt x="29095" y="697306"/>
                  </a:lnTo>
                  <a:lnTo>
                    <a:pt x="24739" y="697306"/>
                  </a:lnTo>
                  <a:lnTo>
                    <a:pt x="24739" y="697179"/>
                  </a:lnTo>
                  <a:lnTo>
                    <a:pt x="29095" y="697179"/>
                  </a:lnTo>
                  <a:lnTo>
                    <a:pt x="29095" y="532206"/>
                  </a:lnTo>
                  <a:lnTo>
                    <a:pt x="24739" y="532206"/>
                  </a:lnTo>
                  <a:lnTo>
                    <a:pt x="24739" y="531698"/>
                  </a:lnTo>
                  <a:lnTo>
                    <a:pt x="29095" y="531698"/>
                  </a:lnTo>
                  <a:lnTo>
                    <a:pt x="29095" y="523316"/>
                  </a:lnTo>
                  <a:lnTo>
                    <a:pt x="29095" y="522986"/>
                  </a:lnTo>
                  <a:lnTo>
                    <a:pt x="29095" y="357365"/>
                  </a:lnTo>
                  <a:lnTo>
                    <a:pt x="29095" y="357073"/>
                  </a:lnTo>
                  <a:lnTo>
                    <a:pt x="29095" y="348653"/>
                  </a:lnTo>
                  <a:lnTo>
                    <a:pt x="24739" y="348653"/>
                  </a:lnTo>
                  <a:lnTo>
                    <a:pt x="24739" y="348183"/>
                  </a:lnTo>
                  <a:lnTo>
                    <a:pt x="29095" y="348183"/>
                  </a:lnTo>
                  <a:lnTo>
                    <a:pt x="29095" y="183210"/>
                  </a:lnTo>
                  <a:lnTo>
                    <a:pt x="24739" y="183210"/>
                  </a:lnTo>
                  <a:lnTo>
                    <a:pt x="24739" y="183045"/>
                  </a:lnTo>
                  <a:lnTo>
                    <a:pt x="29095" y="183045"/>
                  </a:lnTo>
                  <a:lnTo>
                    <a:pt x="29095" y="174320"/>
                  </a:lnTo>
                  <a:lnTo>
                    <a:pt x="29095" y="9347"/>
                  </a:lnTo>
                  <a:lnTo>
                    <a:pt x="24739" y="9347"/>
                  </a:lnTo>
                  <a:lnTo>
                    <a:pt x="24739" y="8712"/>
                  </a:lnTo>
                  <a:lnTo>
                    <a:pt x="29095" y="8712"/>
                  </a:lnTo>
                  <a:lnTo>
                    <a:pt x="29095" y="0"/>
                  </a:lnTo>
                  <a:lnTo>
                    <a:pt x="24739" y="0"/>
                  </a:lnTo>
                  <a:lnTo>
                    <a:pt x="24739" y="457"/>
                  </a:lnTo>
                  <a:lnTo>
                    <a:pt x="20370" y="457"/>
                  </a:lnTo>
                  <a:lnTo>
                    <a:pt x="20370" y="0"/>
                  </a:lnTo>
                  <a:lnTo>
                    <a:pt x="0" y="0"/>
                  </a:lnTo>
                  <a:lnTo>
                    <a:pt x="0" y="8712"/>
                  </a:lnTo>
                  <a:lnTo>
                    <a:pt x="20370" y="8712"/>
                  </a:lnTo>
                  <a:lnTo>
                    <a:pt x="20370" y="9347"/>
                  </a:lnTo>
                  <a:lnTo>
                    <a:pt x="20370" y="174320"/>
                  </a:lnTo>
                  <a:lnTo>
                    <a:pt x="0" y="174320"/>
                  </a:lnTo>
                  <a:lnTo>
                    <a:pt x="0" y="183045"/>
                  </a:lnTo>
                  <a:lnTo>
                    <a:pt x="20370" y="183045"/>
                  </a:lnTo>
                  <a:lnTo>
                    <a:pt x="20370" y="183210"/>
                  </a:lnTo>
                  <a:lnTo>
                    <a:pt x="20370" y="348183"/>
                  </a:lnTo>
                  <a:lnTo>
                    <a:pt x="20370" y="348653"/>
                  </a:lnTo>
                  <a:lnTo>
                    <a:pt x="0" y="348653"/>
                  </a:lnTo>
                  <a:lnTo>
                    <a:pt x="0" y="357365"/>
                  </a:lnTo>
                  <a:lnTo>
                    <a:pt x="20370" y="357365"/>
                  </a:lnTo>
                  <a:lnTo>
                    <a:pt x="20370" y="522986"/>
                  </a:lnTo>
                  <a:lnTo>
                    <a:pt x="0" y="522986"/>
                  </a:lnTo>
                  <a:lnTo>
                    <a:pt x="0" y="531698"/>
                  </a:lnTo>
                  <a:lnTo>
                    <a:pt x="20370" y="531698"/>
                  </a:lnTo>
                  <a:lnTo>
                    <a:pt x="20370" y="532206"/>
                  </a:lnTo>
                  <a:lnTo>
                    <a:pt x="20370" y="697179"/>
                  </a:lnTo>
                  <a:lnTo>
                    <a:pt x="20370" y="697306"/>
                  </a:lnTo>
                  <a:lnTo>
                    <a:pt x="0" y="697306"/>
                  </a:lnTo>
                  <a:lnTo>
                    <a:pt x="0" y="706018"/>
                  </a:lnTo>
                  <a:lnTo>
                    <a:pt x="20370" y="706018"/>
                  </a:lnTo>
                  <a:lnTo>
                    <a:pt x="20370" y="793915"/>
                  </a:lnTo>
                  <a:lnTo>
                    <a:pt x="7277" y="806983"/>
                  </a:lnTo>
                  <a:lnTo>
                    <a:pt x="20370" y="820064"/>
                  </a:lnTo>
                  <a:lnTo>
                    <a:pt x="20370" y="871042"/>
                  </a:lnTo>
                  <a:lnTo>
                    <a:pt x="20370" y="871626"/>
                  </a:lnTo>
                  <a:lnTo>
                    <a:pt x="0" y="871626"/>
                  </a:lnTo>
                  <a:lnTo>
                    <a:pt x="0" y="880351"/>
                  </a:lnTo>
                  <a:lnTo>
                    <a:pt x="20370" y="880351"/>
                  </a:lnTo>
                  <a:lnTo>
                    <a:pt x="20370" y="900239"/>
                  </a:lnTo>
                  <a:lnTo>
                    <a:pt x="29095" y="900239"/>
                  </a:lnTo>
                  <a:lnTo>
                    <a:pt x="29095" y="880351"/>
                  </a:lnTo>
                  <a:lnTo>
                    <a:pt x="523735" y="880351"/>
                  </a:lnTo>
                  <a:lnTo>
                    <a:pt x="523735" y="900684"/>
                  </a:lnTo>
                  <a:lnTo>
                    <a:pt x="532460" y="900684"/>
                  </a:lnTo>
                  <a:lnTo>
                    <a:pt x="532460" y="880351"/>
                  </a:lnTo>
                  <a:lnTo>
                    <a:pt x="1027099" y="880351"/>
                  </a:lnTo>
                  <a:lnTo>
                    <a:pt x="1027099" y="900684"/>
                  </a:lnTo>
                  <a:lnTo>
                    <a:pt x="1035837" y="900684"/>
                  </a:lnTo>
                  <a:lnTo>
                    <a:pt x="1035837" y="880351"/>
                  </a:lnTo>
                  <a:lnTo>
                    <a:pt x="1338427" y="880351"/>
                  </a:lnTo>
                  <a:lnTo>
                    <a:pt x="1338427" y="876122"/>
                  </a:lnTo>
                  <a:lnTo>
                    <a:pt x="1338427" y="875982"/>
                  </a:lnTo>
                  <a:lnTo>
                    <a:pt x="1338427" y="87104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33">
              <a:extLst>
                <a:ext uri="{FF2B5EF4-FFF2-40B4-BE49-F238E27FC236}">
                  <a16:creationId xmlns:a16="http://schemas.microsoft.com/office/drawing/2014/main" id="{736B7301-11B0-E1DF-5C87-10E9D2A1A9A7}"/>
                </a:ext>
              </a:extLst>
            </p:cNvPr>
            <p:cNvSpPr/>
            <p:nvPr/>
          </p:nvSpPr>
          <p:spPr>
            <a:xfrm>
              <a:off x="3086526" y="8796946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17457" y="0"/>
                  </a:moveTo>
                  <a:lnTo>
                    <a:pt x="34915" y="17432"/>
                  </a:lnTo>
                  <a:lnTo>
                    <a:pt x="17457" y="34864"/>
                  </a:lnTo>
                  <a:lnTo>
                    <a:pt x="0" y="17432"/>
                  </a:lnTo>
                  <a:lnTo>
                    <a:pt x="1745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34">
              <a:extLst>
                <a:ext uri="{FF2B5EF4-FFF2-40B4-BE49-F238E27FC236}">
                  <a16:creationId xmlns:a16="http://schemas.microsoft.com/office/drawing/2014/main" id="{B7297DBD-C807-0C75-38C0-708B19E1DB42}"/>
                </a:ext>
              </a:extLst>
            </p:cNvPr>
            <p:cNvSpPr/>
            <p:nvPr/>
          </p:nvSpPr>
          <p:spPr>
            <a:xfrm>
              <a:off x="3388400" y="8733754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17457" y="0"/>
                  </a:moveTo>
                  <a:lnTo>
                    <a:pt x="0" y="17432"/>
                  </a:lnTo>
                  <a:lnTo>
                    <a:pt x="17457" y="34864"/>
                  </a:lnTo>
                  <a:lnTo>
                    <a:pt x="34915" y="17432"/>
                  </a:lnTo>
                  <a:lnTo>
                    <a:pt x="1745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35">
              <a:extLst>
                <a:ext uri="{FF2B5EF4-FFF2-40B4-BE49-F238E27FC236}">
                  <a16:creationId xmlns:a16="http://schemas.microsoft.com/office/drawing/2014/main" id="{7CDA34AE-B7A2-BB68-3D00-50CCDE57E0C2}"/>
                </a:ext>
              </a:extLst>
            </p:cNvPr>
            <p:cNvSpPr/>
            <p:nvPr/>
          </p:nvSpPr>
          <p:spPr>
            <a:xfrm>
              <a:off x="3388400" y="8733754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17457" y="0"/>
                  </a:moveTo>
                  <a:lnTo>
                    <a:pt x="34915" y="17432"/>
                  </a:lnTo>
                  <a:lnTo>
                    <a:pt x="17457" y="34864"/>
                  </a:lnTo>
                  <a:lnTo>
                    <a:pt x="0" y="17432"/>
                  </a:lnTo>
                  <a:lnTo>
                    <a:pt x="1745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36">
              <a:extLst>
                <a:ext uri="{FF2B5EF4-FFF2-40B4-BE49-F238E27FC236}">
                  <a16:creationId xmlns:a16="http://schemas.microsoft.com/office/drawing/2014/main" id="{D7782D44-FB1B-432E-62EC-E940C6BC9EA6}"/>
                </a:ext>
              </a:extLst>
            </p:cNvPr>
            <p:cNvSpPr/>
            <p:nvPr/>
          </p:nvSpPr>
          <p:spPr>
            <a:xfrm>
              <a:off x="3690274" y="8694531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17457" y="0"/>
                  </a:moveTo>
                  <a:lnTo>
                    <a:pt x="0" y="17432"/>
                  </a:lnTo>
                  <a:lnTo>
                    <a:pt x="17457" y="34864"/>
                  </a:lnTo>
                  <a:lnTo>
                    <a:pt x="34915" y="17432"/>
                  </a:lnTo>
                  <a:lnTo>
                    <a:pt x="1745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37">
              <a:extLst>
                <a:ext uri="{FF2B5EF4-FFF2-40B4-BE49-F238E27FC236}">
                  <a16:creationId xmlns:a16="http://schemas.microsoft.com/office/drawing/2014/main" id="{9612BF03-88F9-7DBF-72FF-1214689B397F}"/>
                </a:ext>
              </a:extLst>
            </p:cNvPr>
            <p:cNvSpPr/>
            <p:nvPr/>
          </p:nvSpPr>
          <p:spPr>
            <a:xfrm>
              <a:off x="3690274" y="8694531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17457" y="0"/>
                  </a:moveTo>
                  <a:lnTo>
                    <a:pt x="34915" y="17432"/>
                  </a:lnTo>
                  <a:lnTo>
                    <a:pt x="17457" y="34864"/>
                  </a:lnTo>
                  <a:lnTo>
                    <a:pt x="0" y="17432"/>
                  </a:lnTo>
                  <a:lnTo>
                    <a:pt x="1745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38">
              <a:extLst>
                <a:ext uri="{FF2B5EF4-FFF2-40B4-BE49-F238E27FC236}">
                  <a16:creationId xmlns:a16="http://schemas.microsoft.com/office/drawing/2014/main" id="{CC6F10DA-6A53-D8DD-DA22-02A0992D3F0F}"/>
                </a:ext>
              </a:extLst>
            </p:cNvPr>
            <p:cNvSpPr/>
            <p:nvPr/>
          </p:nvSpPr>
          <p:spPr>
            <a:xfrm>
              <a:off x="4043066" y="8749733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17457" y="0"/>
                  </a:moveTo>
                  <a:lnTo>
                    <a:pt x="0" y="17432"/>
                  </a:lnTo>
                  <a:lnTo>
                    <a:pt x="17457" y="34864"/>
                  </a:lnTo>
                  <a:lnTo>
                    <a:pt x="34915" y="17432"/>
                  </a:lnTo>
                  <a:lnTo>
                    <a:pt x="1745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" name="object 39">
              <a:extLst>
                <a:ext uri="{FF2B5EF4-FFF2-40B4-BE49-F238E27FC236}">
                  <a16:creationId xmlns:a16="http://schemas.microsoft.com/office/drawing/2014/main" id="{32DC52A0-5F69-B3D4-D5B3-277FB134A574}"/>
                </a:ext>
              </a:extLst>
            </p:cNvPr>
            <p:cNvSpPr/>
            <p:nvPr/>
          </p:nvSpPr>
          <p:spPr>
            <a:xfrm>
              <a:off x="4043066" y="8749733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17457" y="0"/>
                  </a:moveTo>
                  <a:lnTo>
                    <a:pt x="34915" y="17432"/>
                  </a:lnTo>
                  <a:lnTo>
                    <a:pt x="17457" y="34864"/>
                  </a:lnTo>
                  <a:lnTo>
                    <a:pt x="0" y="17432"/>
                  </a:lnTo>
                  <a:lnTo>
                    <a:pt x="1745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40">
              <a:extLst>
                <a:ext uri="{FF2B5EF4-FFF2-40B4-BE49-F238E27FC236}">
                  <a16:creationId xmlns:a16="http://schemas.microsoft.com/office/drawing/2014/main" id="{DB390658-9D8F-CC91-4AD2-070B2C0834AF}"/>
                </a:ext>
              </a:extLst>
            </p:cNvPr>
            <p:cNvSpPr/>
            <p:nvPr/>
          </p:nvSpPr>
          <p:spPr>
            <a:xfrm>
              <a:off x="4254742" y="8741743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17457" y="0"/>
                  </a:moveTo>
                  <a:lnTo>
                    <a:pt x="0" y="17432"/>
                  </a:lnTo>
                  <a:lnTo>
                    <a:pt x="17457" y="34864"/>
                  </a:lnTo>
                  <a:lnTo>
                    <a:pt x="34915" y="17432"/>
                  </a:lnTo>
                  <a:lnTo>
                    <a:pt x="1745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41">
              <a:extLst>
                <a:ext uri="{FF2B5EF4-FFF2-40B4-BE49-F238E27FC236}">
                  <a16:creationId xmlns:a16="http://schemas.microsoft.com/office/drawing/2014/main" id="{5D9E0FC8-749D-ECDD-9FAB-9F05C20585DE}"/>
                </a:ext>
              </a:extLst>
            </p:cNvPr>
            <p:cNvSpPr/>
            <p:nvPr/>
          </p:nvSpPr>
          <p:spPr>
            <a:xfrm>
              <a:off x="4254742" y="8741743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17457" y="0"/>
                  </a:moveTo>
                  <a:lnTo>
                    <a:pt x="34915" y="17432"/>
                  </a:lnTo>
                  <a:lnTo>
                    <a:pt x="17457" y="34864"/>
                  </a:lnTo>
                  <a:lnTo>
                    <a:pt x="0" y="17432"/>
                  </a:lnTo>
                  <a:lnTo>
                    <a:pt x="1745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42">
              <a:extLst>
                <a:ext uri="{FF2B5EF4-FFF2-40B4-BE49-F238E27FC236}">
                  <a16:creationId xmlns:a16="http://schemas.microsoft.com/office/drawing/2014/main" id="{C1916ECD-81DE-CEAD-090C-1B74E1024920}"/>
                </a:ext>
              </a:extLst>
            </p:cNvPr>
            <p:cNvSpPr/>
            <p:nvPr/>
          </p:nvSpPr>
          <p:spPr>
            <a:xfrm>
              <a:off x="3086519" y="8707627"/>
              <a:ext cx="1186180" cy="98425"/>
            </a:xfrm>
            <a:custGeom>
              <a:avLst/>
              <a:gdLst/>
              <a:ahLst/>
              <a:cxnLst/>
              <a:rect l="l" t="t" r="r" b="b"/>
              <a:pathLst>
                <a:path w="1186179" h="98425">
                  <a:moveTo>
                    <a:pt x="1185976" y="8699"/>
                  </a:moveTo>
                  <a:lnTo>
                    <a:pt x="1185367" y="0"/>
                  </a:lnTo>
                  <a:lnTo>
                    <a:pt x="973975" y="15951"/>
                  </a:lnTo>
                  <a:lnTo>
                    <a:pt x="813892" y="8699"/>
                  </a:lnTo>
                  <a:lnTo>
                    <a:pt x="621601" y="0"/>
                  </a:lnTo>
                  <a:lnTo>
                    <a:pt x="620864" y="0"/>
                  </a:lnTo>
                  <a:lnTo>
                    <a:pt x="318782" y="15976"/>
                  </a:lnTo>
                  <a:lnTo>
                    <a:pt x="23368" y="74993"/>
                  </a:lnTo>
                  <a:lnTo>
                    <a:pt x="17462" y="63182"/>
                  </a:lnTo>
                  <a:lnTo>
                    <a:pt x="0" y="98044"/>
                  </a:lnTo>
                  <a:lnTo>
                    <a:pt x="34912" y="98044"/>
                  </a:lnTo>
                  <a:lnTo>
                    <a:pt x="27406" y="83070"/>
                  </a:lnTo>
                  <a:lnTo>
                    <a:pt x="319735" y="24688"/>
                  </a:lnTo>
                  <a:lnTo>
                    <a:pt x="319328" y="24688"/>
                  </a:lnTo>
                  <a:lnTo>
                    <a:pt x="621258" y="8699"/>
                  </a:lnTo>
                  <a:lnTo>
                    <a:pt x="974064" y="24688"/>
                  </a:lnTo>
                  <a:lnTo>
                    <a:pt x="1089355" y="15976"/>
                  </a:lnTo>
                  <a:lnTo>
                    <a:pt x="1185760" y="8699"/>
                  </a:lnTo>
                  <a:lnTo>
                    <a:pt x="1185976" y="86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43">
              <a:extLst>
                <a:ext uri="{FF2B5EF4-FFF2-40B4-BE49-F238E27FC236}">
                  <a16:creationId xmlns:a16="http://schemas.microsoft.com/office/drawing/2014/main" id="{07328FEF-19D3-E67B-AC94-31477A91F529}"/>
                </a:ext>
              </a:extLst>
            </p:cNvPr>
            <p:cNvSpPr/>
            <p:nvPr/>
          </p:nvSpPr>
          <p:spPr>
            <a:xfrm>
              <a:off x="3086526" y="8770797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17457" y="0"/>
                  </a:moveTo>
                  <a:lnTo>
                    <a:pt x="34915" y="34864"/>
                  </a:lnTo>
                  <a:lnTo>
                    <a:pt x="0" y="34864"/>
                  </a:lnTo>
                  <a:lnTo>
                    <a:pt x="1745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44">
              <a:extLst>
                <a:ext uri="{FF2B5EF4-FFF2-40B4-BE49-F238E27FC236}">
                  <a16:creationId xmlns:a16="http://schemas.microsoft.com/office/drawing/2014/main" id="{9352C8C8-058D-9360-86B5-42B8282E3192}"/>
                </a:ext>
              </a:extLst>
            </p:cNvPr>
            <p:cNvSpPr/>
            <p:nvPr/>
          </p:nvSpPr>
          <p:spPr>
            <a:xfrm>
              <a:off x="3388400" y="8710510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17457" y="0"/>
                  </a:moveTo>
                  <a:lnTo>
                    <a:pt x="0" y="34864"/>
                  </a:lnTo>
                  <a:lnTo>
                    <a:pt x="34915" y="34864"/>
                  </a:lnTo>
                  <a:lnTo>
                    <a:pt x="1745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45">
              <a:extLst>
                <a:ext uri="{FF2B5EF4-FFF2-40B4-BE49-F238E27FC236}">
                  <a16:creationId xmlns:a16="http://schemas.microsoft.com/office/drawing/2014/main" id="{F96D5E03-06F3-8062-902F-1719DBCAD6DE}"/>
                </a:ext>
              </a:extLst>
            </p:cNvPr>
            <p:cNvSpPr/>
            <p:nvPr/>
          </p:nvSpPr>
          <p:spPr>
            <a:xfrm>
              <a:off x="3388400" y="8710510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17457" y="0"/>
                  </a:moveTo>
                  <a:lnTo>
                    <a:pt x="34915" y="34864"/>
                  </a:lnTo>
                  <a:lnTo>
                    <a:pt x="0" y="34864"/>
                  </a:lnTo>
                  <a:lnTo>
                    <a:pt x="1745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46">
              <a:extLst>
                <a:ext uri="{FF2B5EF4-FFF2-40B4-BE49-F238E27FC236}">
                  <a16:creationId xmlns:a16="http://schemas.microsoft.com/office/drawing/2014/main" id="{029D4F53-A10C-8FD3-7E2C-F74A808FFBA9}"/>
                </a:ext>
              </a:extLst>
            </p:cNvPr>
            <p:cNvSpPr/>
            <p:nvPr/>
          </p:nvSpPr>
          <p:spPr>
            <a:xfrm>
              <a:off x="3690274" y="8694531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17457" y="0"/>
                  </a:moveTo>
                  <a:lnTo>
                    <a:pt x="0" y="34864"/>
                  </a:lnTo>
                  <a:lnTo>
                    <a:pt x="34915" y="34864"/>
                  </a:lnTo>
                  <a:lnTo>
                    <a:pt x="1745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47">
              <a:extLst>
                <a:ext uri="{FF2B5EF4-FFF2-40B4-BE49-F238E27FC236}">
                  <a16:creationId xmlns:a16="http://schemas.microsoft.com/office/drawing/2014/main" id="{386DF9E8-B2E6-42E3-D420-459130E5BF4D}"/>
                </a:ext>
              </a:extLst>
            </p:cNvPr>
            <p:cNvSpPr/>
            <p:nvPr/>
          </p:nvSpPr>
          <p:spPr>
            <a:xfrm>
              <a:off x="3690274" y="8694531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17457" y="0"/>
                  </a:moveTo>
                  <a:lnTo>
                    <a:pt x="34915" y="34864"/>
                  </a:lnTo>
                  <a:lnTo>
                    <a:pt x="0" y="34864"/>
                  </a:lnTo>
                  <a:lnTo>
                    <a:pt x="1745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48">
              <a:extLst>
                <a:ext uri="{FF2B5EF4-FFF2-40B4-BE49-F238E27FC236}">
                  <a16:creationId xmlns:a16="http://schemas.microsoft.com/office/drawing/2014/main" id="{D9FB81B5-ADAD-2A70-DF04-FC1BBDF4850C}"/>
                </a:ext>
              </a:extLst>
            </p:cNvPr>
            <p:cNvSpPr/>
            <p:nvPr/>
          </p:nvSpPr>
          <p:spPr>
            <a:xfrm>
              <a:off x="4043066" y="8710510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17457" y="0"/>
                  </a:moveTo>
                  <a:lnTo>
                    <a:pt x="0" y="34864"/>
                  </a:lnTo>
                  <a:lnTo>
                    <a:pt x="34915" y="34864"/>
                  </a:lnTo>
                  <a:lnTo>
                    <a:pt x="1745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49">
              <a:extLst>
                <a:ext uri="{FF2B5EF4-FFF2-40B4-BE49-F238E27FC236}">
                  <a16:creationId xmlns:a16="http://schemas.microsoft.com/office/drawing/2014/main" id="{3DB31B0B-70E1-218D-FFBA-6243EDFB47B3}"/>
                </a:ext>
              </a:extLst>
            </p:cNvPr>
            <p:cNvSpPr/>
            <p:nvPr/>
          </p:nvSpPr>
          <p:spPr>
            <a:xfrm>
              <a:off x="4043066" y="8710510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17457" y="0"/>
                  </a:moveTo>
                  <a:lnTo>
                    <a:pt x="34915" y="34864"/>
                  </a:lnTo>
                  <a:lnTo>
                    <a:pt x="0" y="34864"/>
                  </a:lnTo>
                  <a:lnTo>
                    <a:pt x="1745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" name="object 50">
              <a:extLst>
                <a:ext uri="{FF2B5EF4-FFF2-40B4-BE49-F238E27FC236}">
                  <a16:creationId xmlns:a16="http://schemas.microsoft.com/office/drawing/2014/main" id="{278CB08E-2347-EFDC-A664-B868ED61AB07}"/>
                </a:ext>
              </a:extLst>
            </p:cNvPr>
            <p:cNvSpPr/>
            <p:nvPr/>
          </p:nvSpPr>
          <p:spPr>
            <a:xfrm>
              <a:off x="4254742" y="8694531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17457" y="0"/>
                  </a:moveTo>
                  <a:lnTo>
                    <a:pt x="0" y="34864"/>
                  </a:lnTo>
                  <a:lnTo>
                    <a:pt x="34915" y="34864"/>
                  </a:lnTo>
                  <a:lnTo>
                    <a:pt x="1745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51">
              <a:extLst>
                <a:ext uri="{FF2B5EF4-FFF2-40B4-BE49-F238E27FC236}">
                  <a16:creationId xmlns:a16="http://schemas.microsoft.com/office/drawing/2014/main" id="{089DE4A9-DA13-CF97-8B7A-D74375CFDEFC}"/>
                </a:ext>
              </a:extLst>
            </p:cNvPr>
            <p:cNvSpPr/>
            <p:nvPr/>
          </p:nvSpPr>
          <p:spPr>
            <a:xfrm>
              <a:off x="4254742" y="8694531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17457" y="0"/>
                  </a:moveTo>
                  <a:lnTo>
                    <a:pt x="34915" y="34864"/>
                  </a:lnTo>
                  <a:lnTo>
                    <a:pt x="0" y="34864"/>
                  </a:lnTo>
                  <a:lnTo>
                    <a:pt x="1745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" name="object 52">
              <a:extLst>
                <a:ext uri="{FF2B5EF4-FFF2-40B4-BE49-F238E27FC236}">
                  <a16:creationId xmlns:a16="http://schemas.microsoft.com/office/drawing/2014/main" id="{FC7FF5F1-FE31-84BC-3889-86F9350D9C9B}"/>
                </a:ext>
              </a:extLst>
            </p:cNvPr>
            <p:cNvSpPr/>
            <p:nvPr/>
          </p:nvSpPr>
          <p:spPr>
            <a:xfrm>
              <a:off x="3086519" y="8420747"/>
              <a:ext cx="1186180" cy="231140"/>
            </a:xfrm>
            <a:custGeom>
              <a:avLst/>
              <a:gdLst/>
              <a:ahLst/>
              <a:cxnLst/>
              <a:rect l="l" t="t" r="r" b="b"/>
              <a:pathLst>
                <a:path w="1186179" h="231140">
                  <a:moveTo>
                    <a:pt x="1186154" y="8661"/>
                  </a:moveTo>
                  <a:lnTo>
                    <a:pt x="1185189" y="0"/>
                  </a:lnTo>
                  <a:lnTo>
                    <a:pt x="620776" y="57353"/>
                  </a:lnTo>
                  <a:lnTo>
                    <a:pt x="318287" y="64617"/>
                  </a:lnTo>
                  <a:lnTo>
                    <a:pt x="34912" y="200304"/>
                  </a:lnTo>
                  <a:lnTo>
                    <a:pt x="34912" y="196075"/>
                  </a:lnTo>
                  <a:lnTo>
                    <a:pt x="0" y="196075"/>
                  </a:lnTo>
                  <a:lnTo>
                    <a:pt x="0" y="230936"/>
                  </a:lnTo>
                  <a:lnTo>
                    <a:pt x="34912" y="230936"/>
                  </a:lnTo>
                  <a:lnTo>
                    <a:pt x="34912" y="209981"/>
                  </a:lnTo>
                  <a:lnTo>
                    <a:pt x="320332" y="73317"/>
                  </a:lnTo>
                  <a:lnTo>
                    <a:pt x="337058" y="72885"/>
                  </a:lnTo>
                  <a:lnTo>
                    <a:pt x="621449" y="66052"/>
                  </a:lnTo>
                  <a:lnTo>
                    <a:pt x="1186154" y="866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" name="object 53">
              <a:extLst>
                <a:ext uri="{FF2B5EF4-FFF2-40B4-BE49-F238E27FC236}">
                  <a16:creationId xmlns:a16="http://schemas.microsoft.com/office/drawing/2014/main" id="{618A5117-99C2-692A-D08C-A6AC795F6ABA}"/>
                </a:ext>
              </a:extLst>
            </p:cNvPr>
            <p:cNvSpPr/>
            <p:nvPr/>
          </p:nvSpPr>
          <p:spPr>
            <a:xfrm>
              <a:off x="3086526" y="8616812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0" y="34864"/>
                  </a:moveTo>
                  <a:lnTo>
                    <a:pt x="34915" y="34864"/>
                  </a:lnTo>
                  <a:lnTo>
                    <a:pt x="34915" y="0"/>
                  </a:lnTo>
                  <a:lnTo>
                    <a:pt x="0" y="0"/>
                  </a:lnTo>
                  <a:lnTo>
                    <a:pt x="0" y="34864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54">
              <a:extLst>
                <a:ext uri="{FF2B5EF4-FFF2-40B4-BE49-F238E27FC236}">
                  <a16:creationId xmlns:a16="http://schemas.microsoft.com/office/drawing/2014/main" id="{0DC17441-07B2-7344-FBD7-7D32010A07D6}"/>
                </a:ext>
              </a:extLst>
            </p:cNvPr>
            <p:cNvSpPr/>
            <p:nvPr/>
          </p:nvSpPr>
          <p:spPr>
            <a:xfrm>
              <a:off x="3388400" y="8472269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34915" y="0"/>
                  </a:moveTo>
                  <a:lnTo>
                    <a:pt x="0" y="0"/>
                  </a:lnTo>
                  <a:lnTo>
                    <a:pt x="0" y="34864"/>
                  </a:lnTo>
                  <a:lnTo>
                    <a:pt x="34915" y="34864"/>
                  </a:lnTo>
                  <a:lnTo>
                    <a:pt x="3491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object 55">
              <a:extLst>
                <a:ext uri="{FF2B5EF4-FFF2-40B4-BE49-F238E27FC236}">
                  <a16:creationId xmlns:a16="http://schemas.microsoft.com/office/drawing/2014/main" id="{023F7CE5-8AFE-F37B-A014-B6D908FB06C8}"/>
                </a:ext>
              </a:extLst>
            </p:cNvPr>
            <p:cNvSpPr/>
            <p:nvPr/>
          </p:nvSpPr>
          <p:spPr>
            <a:xfrm>
              <a:off x="3388400" y="8472269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0" y="34864"/>
                  </a:moveTo>
                  <a:lnTo>
                    <a:pt x="34915" y="34864"/>
                  </a:lnTo>
                  <a:lnTo>
                    <a:pt x="34915" y="0"/>
                  </a:lnTo>
                  <a:lnTo>
                    <a:pt x="0" y="0"/>
                  </a:lnTo>
                  <a:lnTo>
                    <a:pt x="0" y="34864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56">
              <a:extLst>
                <a:ext uri="{FF2B5EF4-FFF2-40B4-BE49-F238E27FC236}">
                  <a16:creationId xmlns:a16="http://schemas.microsoft.com/office/drawing/2014/main" id="{CC3AE92C-7BD9-938A-601F-FF100D88CBE8}"/>
                </a:ext>
              </a:extLst>
            </p:cNvPr>
            <p:cNvSpPr/>
            <p:nvPr/>
          </p:nvSpPr>
          <p:spPr>
            <a:xfrm>
              <a:off x="3690274" y="8465005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34915" y="0"/>
                  </a:moveTo>
                  <a:lnTo>
                    <a:pt x="0" y="0"/>
                  </a:lnTo>
                  <a:lnTo>
                    <a:pt x="0" y="34864"/>
                  </a:lnTo>
                  <a:lnTo>
                    <a:pt x="34915" y="34864"/>
                  </a:lnTo>
                  <a:lnTo>
                    <a:pt x="3491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object 57">
              <a:extLst>
                <a:ext uri="{FF2B5EF4-FFF2-40B4-BE49-F238E27FC236}">
                  <a16:creationId xmlns:a16="http://schemas.microsoft.com/office/drawing/2014/main" id="{03BED269-B805-F45D-F988-F2A306F50F7E}"/>
                </a:ext>
              </a:extLst>
            </p:cNvPr>
            <p:cNvSpPr/>
            <p:nvPr/>
          </p:nvSpPr>
          <p:spPr>
            <a:xfrm>
              <a:off x="3690274" y="8465005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0" y="34864"/>
                  </a:moveTo>
                  <a:lnTo>
                    <a:pt x="34915" y="34864"/>
                  </a:lnTo>
                  <a:lnTo>
                    <a:pt x="34915" y="0"/>
                  </a:lnTo>
                  <a:lnTo>
                    <a:pt x="0" y="0"/>
                  </a:lnTo>
                  <a:lnTo>
                    <a:pt x="0" y="34864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" name="object 58">
              <a:extLst>
                <a:ext uri="{FF2B5EF4-FFF2-40B4-BE49-F238E27FC236}">
                  <a16:creationId xmlns:a16="http://schemas.microsoft.com/office/drawing/2014/main" id="{BDD1362A-F0C7-A025-B1B1-B46304CFE173}"/>
                </a:ext>
              </a:extLst>
            </p:cNvPr>
            <p:cNvSpPr/>
            <p:nvPr/>
          </p:nvSpPr>
          <p:spPr>
            <a:xfrm>
              <a:off x="4043066" y="8430141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34915" y="0"/>
                  </a:moveTo>
                  <a:lnTo>
                    <a:pt x="0" y="0"/>
                  </a:lnTo>
                  <a:lnTo>
                    <a:pt x="0" y="34864"/>
                  </a:lnTo>
                  <a:lnTo>
                    <a:pt x="34915" y="34864"/>
                  </a:lnTo>
                  <a:lnTo>
                    <a:pt x="3491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" name="object 59">
              <a:extLst>
                <a:ext uri="{FF2B5EF4-FFF2-40B4-BE49-F238E27FC236}">
                  <a16:creationId xmlns:a16="http://schemas.microsoft.com/office/drawing/2014/main" id="{4EFE9306-B365-FA25-518A-7301B5010FB8}"/>
                </a:ext>
              </a:extLst>
            </p:cNvPr>
            <p:cNvSpPr/>
            <p:nvPr/>
          </p:nvSpPr>
          <p:spPr>
            <a:xfrm>
              <a:off x="4043066" y="8430141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0" y="34864"/>
                  </a:moveTo>
                  <a:lnTo>
                    <a:pt x="34915" y="34864"/>
                  </a:lnTo>
                  <a:lnTo>
                    <a:pt x="34915" y="0"/>
                  </a:lnTo>
                  <a:lnTo>
                    <a:pt x="0" y="0"/>
                  </a:lnTo>
                  <a:lnTo>
                    <a:pt x="0" y="34864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" name="object 60">
              <a:extLst>
                <a:ext uri="{FF2B5EF4-FFF2-40B4-BE49-F238E27FC236}">
                  <a16:creationId xmlns:a16="http://schemas.microsoft.com/office/drawing/2014/main" id="{2C5F164C-2B82-9E36-ABFD-B36C9B505FD8}"/>
                </a:ext>
              </a:extLst>
            </p:cNvPr>
            <p:cNvSpPr/>
            <p:nvPr/>
          </p:nvSpPr>
          <p:spPr>
            <a:xfrm>
              <a:off x="4254742" y="8407612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34915" y="0"/>
                  </a:moveTo>
                  <a:lnTo>
                    <a:pt x="0" y="0"/>
                  </a:lnTo>
                  <a:lnTo>
                    <a:pt x="0" y="34864"/>
                  </a:lnTo>
                  <a:lnTo>
                    <a:pt x="34915" y="34864"/>
                  </a:lnTo>
                  <a:lnTo>
                    <a:pt x="3491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" name="object 61">
              <a:extLst>
                <a:ext uri="{FF2B5EF4-FFF2-40B4-BE49-F238E27FC236}">
                  <a16:creationId xmlns:a16="http://schemas.microsoft.com/office/drawing/2014/main" id="{EBC93EB9-2D50-191F-1B8B-F3D1EB9CB807}"/>
                </a:ext>
              </a:extLst>
            </p:cNvPr>
            <p:cNvSpPr/>
            <p:nvPr/>
          </p:nvSpPr>
          <p:spPr>
            <a:xfrm>
              <a:off x="4254742" y="8407612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0" y="34864"/>
                  </a:moveTo>
                  <a:lnTo>
                    <a:pt x="34915" y="34864"/>
                  </a:lnTo>
                  <a:lnTo>
                    <a:pt x="34915" y="0"/>
                  </a:lnTo>
                  <a:lnTo>
                    <a:pt x="0" y="0"/>
                  </a:lnTo>
                  <a:lnTo>
                    <a:pt x="0" y="34864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object 62">
              <a:extLst>
                <a:ext uri="{FF2B5EF4-FFF2-40B4-BE49-F238E27FC236}">
                  <a16:creationId xmlns:a16="http://schemas.microsoft.com/office/drawing/2014/main" id="{05715031-C28B-FBD7-2114-2CCE4AC64282}"/>
                </a:ext>
              </a:extLst>
            </p:cNvPr>
            <p:cNvSpPr/>
            <p:nvPr/>
          </p:nvSpPr>
          <p:spPr>
            <a:xfrm>
              <a:off x="3086519" y="8636342"/>
              <a:ext cx="1186180" cy="140335"/>
            </a:xfrm>
            <a:custGeom>
              <a:avLst/>
              <a:gdLst/>
              <a:ahLst/>
              <a:cxnLst/>
              <a:rect l="l" t="t" r="r" b="b"/>
              <a:pathLst>
                <a:path w="1186179" h="140334">
                  <a:moveTo>
                    <a:pt x="1185799" y="65557"/>
                  </a:moveTo>
                  <a:lnTo>
                    <a:pt x="1185722" y="62623"/>
                  </a:lnTo>
                  <a:lnTo>
                    <a:pt x="1185557" y="56743"/>
                  </a:lnTo>
                  <a:lnTo>
                    <a:pt x="974331" y="62547"/>
                  </a:lnTo>
                  <a:lnTo>
                    <a:pt x="670445" y="8724"/>
                  </a:lnTo>
                  <a:lnTo>
                    <a:pt x="621144" y="0"/>
                  </a:lnTo>
                  <a:lnTo>
                    <a:pt x="318363" y="65557"/>
                  </a:lnTo>
                  <a:lnTo>
                    <a:pt x="34912" y="115354"/>
                  </a:lnTo>
                  <a:lnTo>
                    <a:pt x="34912" y="113207"/>
                  </a:lnTo>
                  <a:lnTo>
                    <a:pt x="27101" y="105410"/>
                  </a:lnTo>
                  <a:lnTo>
                    <a:pt x="7810" y="105410"/>
                  </a:lnTo>
                  <a:lnTo>
                    <a:pt x="0" y="113207"/>
                  </a:lnTo>
                  <a:lnTo>
                    <a:pt x="0" y="132461"/>
                  </a:lnTo>
                  <a:lnTo>
                    <a:pt x="7810" y="140271"/>
                  </a:lnTo>
                  <a:lnTo>
                    <a:pt x="27101" y="140271"/>
                  </a:lnTo>
                  <a:lnTo>
                    <a:pt x="34912" y="132461"/>
                  </a:lnTo>
                  <a:lnTo>
                    <a:pt x="34912" y="124206"/>
                  </a:lnTo>
                  <a:lnTo>
                    <a:pt x="320179" y="74091"/>
                  </a:lnTo>
                  <a:lnTo>
                    <a:pt x="621271" y="8877"/>
                  </a:lnTo>
                  <a:lnTo>
                    <a:pt x="973696" y="71272"/>
                  </a:lnTo>
                  <a:lnTo>
                    <a:pt x="1182052" y="65557"/>
                  </a:lnTo>
                  <a:lnTo>
                    <a:pt x="1185799" y="6555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" name="object 63">
              <a:extLst>
                <a:ext uri="{FF2B5EF4-FFF2-40B4-BE49-F238E27FC236}">
                  <a16:creationId xmlns:a16="http://schemas.microsoft.com/office/drawing/2014/main" id="{7006D876-20A0-970E-8146-EA7517CA961A}"/>
                </a:ext>
              </a:extLst>
            </p:cNvPr>
            <p:cNvSpPr/>
            <p:nvPr/>
          </p:nvSpPr>
          <p:spPr>
            <a:xfrm>
              <a:off x="3086526" y="8741743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34915" y="17432"/>
                  </a:moveTo>
                  <a:lnTo>
                    <a:pt x="34915" y="27056"/>
                  </a:lnTo>
                  <a:lnTo>
                    <a:pt x="27101" y="34864"/>
                  </a:lnTo>
                  <a:lnTo>
                    <a:pt x="17457" y="34864"/>
                  </a:lnTo>
                  <a:lnTo>
                    <a:pt x="7813" y="34864"/>
                  </a:lnTo>
                  <a:lnTo>
                    <a:pt x="0" y="27056"/>
                  </a:lnTo>
                  <a:lnTo>
                    <a:pt x="0" y="17432"/>
                  </a:lnTo>
                  <a:lnTo>
                    <a:pt x="0" y="7802"/>
                  </a:lnTo>
                  <a:lnTo>
                    <a:pt x="7813" y="0"/>
                  </a:lnTo>
                  <a:lnTo>
                    <a:pt x="17457" y="0"/>
                  </a:lnTo>
                  <a:lnTo>
                    <a:pt x="27101" y="0"/>
                  </a:lnTo>
                  <a:lnTo>
                    <a:pt x="34915" y="7802"/>
                  </a:lnTo>
                  <a:lnTo>
                    <a:pt x="34915" y="1743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" name="object 64">
              <a:extLst>
                <a:ext uri="{FF2B5EF4-FFF2-40B4-BE49-F238E27FC236}">
                  <a16:creationId xmlns:a16="http://schemas.microsoft.com/office/drawing/2014/main" id="{F247CDFD-017A-3854-8CC6-857184E2CA7F}"/>
                </a:ext>
              </a:extLst>
            </p:cNvPr>
            <p:cNvSpPr/>
            <p:nvPr/>
          </p:nvSpPr>
          <p:spPr>
            <a:xfrm>
              <a:off x="3388400" y="8688720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27101" y="0"/>
                  </a:moveTo>
                  <a:lnTo>
                    <a:pt x="7813" y="0"/>
                  </a:lnTo>
                  <a:lnTo>
                    <a:pt x="0" y="7802"/>
                  </a:lnTo>
                  <a:lnTo>
                    <a:pt x="0" y="27056"/>
                  </a:lnTo>
                  <a:lnTo>
                    <a:pt x="7813" y="34864"/>
                  </a:lnTo>
                  <a:lnTo>
                    <a:pt x="27101" y="34864"/>
                  </a:lnTo>
                  <a:lnTo>
                    <a:pt x="34915" y="27056"/>
                  </a:lnTo>
                  <a:lnTo>
                    <a:pt x="34915" y="17432"/>
                  </a:lnTo>
                  <a:lnTo>
                    <a:pt x="34915" y="7802"/>
                  </a:lnTo>
                  <a:lnTo>
                    <a:pt x="2710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" name="object 65">
              <a:extLst>
                <a:ext uri="{FF2B5EF4-FFF2-40B4-BE49-F238E27FC236}">
                  <a16:creationId xmlns:a16="http://schemas.microsoft.com/office/drawing/2014/main" id="{2610BC49-4F2F-A7E9-9CBF-0E66D773A610}"/>
                </a:ext>
              </a:extLst>
            </p:cNvPr>
            <p:cNvSpPr/>
            <p:nvPr/>
          </p:nvSpPr>
          <p:spPr>
            <a:xfrm>
              <a:off x="3388400" y="8688720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34915" y="17432"/>
                  </a:moveTo>
                  <a:lnTo>
                    <a:pt x="34915" y="27056"/>
                  </a:lnTo>
                  <a:lnTo>
                    <a:pt x="27101" y="34864"/>
                  </a:lnTo>
                  <a:lnTo>
                    <a:pt x="17457" y="34864"/>
                  </a:lnTo>
                  <a:lnTo>
                    <a:pt x="7813" y="34864"/>
                  </a:lnTo>
                  <a:lnTo>
                    <a:pt x="0" y="27056"/>
                  </a:lnTo>
                  <a:lnTo>
                    <a:pt x="0" y="17432"/>
                  </a:lnTo>
                  <a:lnTo>
                    <a:pt x="0" y="7802"/>
                  </a:lnTo>
                  <a:lnTo>
                    <a:pt x="7813" y="0"/>
                  </a:lnTo>
                  <a:lnTo>
                    <a:pt x="17457" y="0"/>
                  </a:lnTo>
                  <a:lnTo>
                    <a:pt x="27101" y="0"/>
                  </a:lnTo>
                  <a:lnTo>
                    <a:pt x="34915" y="7802"/>
                  </a:lnTo>
                  <a:lnTo>
                    <a:pt x="34915" y="1743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" name="object 66">
              <a:extLst>
                <a:ext uri="{FF2B5EF4-FFF2-40B4-BE49-F238E27FC236}">
                  <a16:creationId xmlns:a16="http://schemas.microsoft.com/office/drawing/2014/main" id="{A5989805-886E-8003-508E-39F1A83BB747}"/>
                </a:ext>
              </a:extLst>
            </p:cNvPr>
            <p:cNvSpPr/>
            <p:nvPr/>
          </p:nvSpPr>
          <p:spPr>
            <a:xfrm>
              <a:off x="3690274" y="8623349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27095" y="0"/>
                  </a:moveTo>
                  <a:lnTo>
                    <a:pt x="7819" y="0"/>
                  </a:lnTo>
                  <a:lnTo>
                    <a:pt x="0" y="7802"/>
                  </a:lnTo>
                  <a:lnTo>
                    <a:pt x="0" y="27056"/>
                  </a:lnTo>
                  <a:lnTo>
                    <a:pt x="7819" y="34864"/>
                  </a:lnTo>
                  <a:lnTo>
                    <a:pt x="27095" y="34864"/>
                  </a:lnTo>
                  <a:lnTo>
                    <a:pt x="34915" y="27056"/>
                  </a:lnTo>
                  <a:lnTo>
                    <a:pt x="34915" y="17432"/>
                  </a:lnTo>
                  <a:lnTo>
                    <a:pt x="34915" y="7802"/>
                  </a:lnTo>
                  <a:lnTo>
                    <a:pt x="2709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" name="object 67">
              <a:extLst>
                <a:ext uri="{FF2B5EF4-FFF2-40B4-BE49-F238E27FC236}">
                  <a16:creationId xmlns:a16="http://schemas.microsoft.com/office/drawing/2014/main" id="{EF93CFAC-C0F6-EAEF-7146-75E5E02BBEB8}"/>
                </a:ext>
              </a:extLst>
            </p:cNvPr>
            <p:cNvSpPr/>
            <p:nvPr/>
          </p:nvSpPr>
          <p:spPr>
            <a:xfrm>
              <a:off x="3690274" y="8623349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34915" y="17432"/>
                  </a:moveTo>
                  <a:lnTo>
                    <a:pt x="34915" y="27056"/>
                  </a:lnTo>
                  <a:lnTo>
                    <a:pt x="27095" y="34864"/>
                  </a:lnTo>
                  <a:lnTo>
                    <a:pt x="17457" y="34864"/>
                  </a:lnTo>
                  <a:lnTo>
                    <a:pt x="7819" y="34864"/>
                  </a:lnTo>
                  <a:lnTo>
                    <a:pt x="0" y="27056"/>
                  </a:lnTo>
                  <a:lnTo>
                    <a:pt x="0" y="17432"/>
                  </a:lnTo>
                  <a:lnTo>
                    <a:pt x="0" y="7802"/>
                  </a:lnTo>
                  <a:lnTo>
                    <a:pt x="7819" y="0"/>
                  </a:lnTo>
                  <a:lnTo>
                    <a:pt x="17457" y="0"/>
                  </a:lnTo>
                  <a:lnTo>
                    <a:pt x="27095" y="0"/>
                  </a:lnTo>
                  <a:lnTo>
                    <a:pt x="34915" y="7802"/>
                  </a:lnTo>
                  <a:lnTo>
                    <a:pt x="34915" y="1743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" name="object 68">
              <a:extLst>
                <a:ext uri="{FF2B5EF4-FFF2-40B4-BE49-F238E27FC236}">
                  <a16:creationId xmlns:a16="http://schemas.microsoft.com/office/drawing/2014/main" id="{8A5AD42B-15A6-D5AB-A5BF-7C6DD03577D7}"/>
                </a:ext>
              </a:extLst>
            </p:cNvPr>
            <p:cNvSpPr/>
            <p:nvPr/>
          </p:nvSpPr>
          <p:spPr>
            <a:xfrm>
              <a:off x="4043066" y="8685815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27095" y="0"/>
                  </a:moveTo>
                  <a:lnTo>
                    <a:pt x="7819" y="0"/>
                  </a:lnTo>
                  <a:lnTo>
                    <a:pt x="0" y="7802"/>
                  </a:lnTo>
                  <a:lnTo>
                    <a:pt x="0" y="27056"/>
                  </a:lnTo>
                  <a:lnTo>
                    <a:pt x="7819" y="34864"/>
                  </a:lnTo>
                  <a:lnTo>
                    <a:pt x="27095" y="34864"/>
                  </a:lnTo>
                  <a:lnTo>
                    <a:pt x="34915" y="27056"/>
                  </a:lnTo>
                  <a:lnTo>
                    <a:pt x="34915" y="17432"/>
                  </a:lnTo>
                  <a:lnTo>
                    <a:pt x="34915" y="7802"/>
                  </a:lnTo>
                  <a:lnTo>
                    <a:pt x="2709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" name="object 69">
              <a:extLst>
                <a:ext uri="{FF2B5EF4-FFF2-40B4-BE49-F238E27FC236}">
                  <a16:creationId xmlns:a16="http://schemas.microsoft.com/office/drawing/2014/main" id="{DEEB3B65-5408-872F-8287-EB2BDB82BD36}"/>
                </a:ext>
              </a:extLst>
            </p:cNvPr>
            <p:cNvSpPr/>
            <p:nvPr/>
          </p:nvSpPr>
          <p:spPr>
            <a:xfrm>
              <a:off x="4043066" y="8685815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34915" y="17432"/>
                  </a:moveTo>
                  <a:lnTo>
                    <a:pt x="34915" y="27056"/>
                  </a:lnTo>
                  <a:lnTo>
                    <a:pt x="27095" y="34864"/>
                  </a:lnTo>
                  <a:lnTo>
                    <a:pt x="17457" y="34864"/>
                  </a:lnTo>
                  <a:lnTo>
                    <a:pt x="7819" y="34864"/>
                  </a:lnTo>
                  <a:lnTo>
                    <a:pt x="0" y="27056"/>
                  </a:lnTo>
                  <a:lnTo>
                    <a:pt x="0" y="17432"/>
                  </a:lnTo>
                  <a:lnTo>
                    <a:pt x="0" y="7802"/>
                  </a:lnTo>
                  <a:lnTo>
                    <a:pt x="7819" y="0"/>
                  </a:lnTo>
                  <a:lnTo>
                    <a:pt x="17457" y="0"/>
                  </a:lnTo>
                  <a:lnTo>
                    <a:pt x="27095" y="0"/>
                  </a:lnTo>
                  <a:lnTo>
                    <a:pt x="34915" y="7802"/>
                  </a:lnTo>
                  <a:lnTo>
                    <a:pt x="34915" y="1743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" name="object 70">
              <a:extLst>
                <a:ext uri="{FF2B5EF4-FFF2-40B4-BE49-F238E27FC236}">
                  <a16:creationId xmlns:a16="http://schemas.microsoft.com/office/drawing/2014/main" id="{35FB78F2-0B27-3621-1BBA-9A8EF093041C}"/>
                </a:ext>
              </a:extLst>
            </p:cNvPr>
            <p:cNvSpPr/>
            <p:nvPr/>
          </p:nvSpPr>
          <p:spPr>
            <a:xfrm>
              <a:off x="4254742" y="8680004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27095" y="0"/>
                  </a:moveTo>
                  <a:lnTo>
                    <a:pt x="7819" y="0"/>
                  </a:lnTo>
                  <a:lnTo>
                    <a:pt x="0" y="7802"/>
                  </a:lnTo>
                  <a:lnTo>
                    <a:pt x="0" y="27056"/>
                  </a:lnTo>
                  <a:lnTo>
                    <a:pt x="7819" y="34864"/>
                  </a:lnTo>
                  <a:lnTo>
                    <a:pt x="27095" y="34864"/>
                  </a:lnTo>
                  <a:lnTo>
                    <a:pt x="34915" y="27056"/>
                  </a:lnTo>
                  <a:lnTo>
                    <a:pt x="34915" y="17432"/>
                  </a:lnTo>
                  <a:lnTo>
                    <a:pt x="34915" y="7802"/>
                  </a:lnTo>
                  <a:lnTo>
                    <a:pt x="2709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" name="object 71">
              <a:extLst>
                <a:ext uri="{FF2B5EF4-FFF2-40B4-BE49-F238E27FC236}">
                  <a16:creationId xmlns:a16="http://schemas.microsoft.com/office/drawing/2014/main" id="{67187E40-4448-4DF5-9AF2-7817A67D2772}"/>
                </a:ext>
              </a:extLst>
            </p:cNvPr>
            <p:cNvSpPr/>
            <p:nvPr/>
          </p:nvSpPr>
          <p:spPr>
            <a:xfrm>
              <a:off x="4254742" y="8680004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34915" y="17432"/>
                  </a:moveTo>
                  <a:lnTo>
                    <a:pt x="34915" y="27056"/>
                  </a:lnTo>
                  <a:lnTo>
                    <a:pt x="27095" y="34864"/>
                  </a:lnTo>
                  <a:lnTo>
                    <a:pt x="17457" y="34864"/>
                  </a:lnTo>
                  <a:lnTo>
                    <a:pt x="7819" y="34864"/>
                  </a:lnTo>
                  <a:lnTo>
                    <a:pt x="0" y="27056"/>
                  </a:lnTo>
                  <a:lnTo>
                    <a:pt x="0" y="17432"/>
                  </a:lnTo>
                  <a:lnTo>
                    <a:pt x="0" y="7802"/>
                  </a:lnTo>
                  <a:lnTo>
                    <a:pt x="7819" y="0"/>
                  </a:lnTo>
                  <a:lnTo>
                    <a:pt x="17457" y="0"/>
                  </a:lnTo>
                  <a:lnTo>
                    <a:pt x="27095" y="0"/>
                  </a:lnTo>
                  <a:lnTo>
                    <a:pt x="34915" y="7802"/>
                  </a:lnTo>
                  <a:lnTo>
                    <a:pt x="34915" y="1743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" name="object 72">
              <a:extLst>
                <a:ext uri="{FF2B5EF4-FFF2-40B4-BE49-F238E27FC236}">
                  <a16:creationId xmlns:a16="http://schemas.microsoft.com/office/drawing/2014/main" id="{AE84CB4A-4B50-6707-0F63-4C37F2E5ECDB}"/>
                </a:ext>
              </a:extLst>
            </p:cNvPr>
            <p:cNvSpPr/>
            <p:nvPr/>
          </p:nvSpPr>
          <p:spPr>
            <a:xfrm>
              <a:off x="3221088" y="8053158"/>
              <a:ext cx="93345" cy="34925"/>
            </a:xfrm>
            <a:custGeom>
              <a:avLst/>
              <a:gdLst/>
              <a:ahLst/>
              <a:cxnLst/>
              <a:rect l="l" t="t" r="r" b="b"/>
              <a:pathLst>
                <a:path w="93345" h="34925">
                  <a:moveTo>
                    <a:pt x="93116" y="13081"/>
                  </a:moveTo>
                  <a:lnTo>
                    <a:pt x="64008" y="13081"/>
                  </a:lnTo>
                  <a:lnTo>
                    <a:pt x="64008" y="7810"/>
                  </a:lnTo>
                  <a:lnTo>
                    <a:pt x="56197" y="0"/>
                  </a:lnTo>
                  <a:lnTo>
                    <a:pt x="36906" y="0"/>
                  </a:lnTo>
                  <a:lnTo>
                    <a:pt x="29095" y="7810"/>
                  </a:lnTo>
                  <a:lnTo>
                    <a:pt x="29095" y="13081"/>
                  </a:lnTo>
                  <a:lnTo>
                    <a:pt x="0" y="13081"/>
                  </a:lnTo>
                  <a:lnTo>
                    <a:pt x="0" y="21793"/>
                  </a:lnTo>
                  <a:lnTo>
                    <a:pt x="29095" y="21793"/>
                  </a:lnTo>
                  <a:lnTo>
                    <a:pt x="29095" y="27063"/>
                  </a:lnTo>
                  <a:lnTo>
                    <a:pt x="36906" y="34861"/>
                  </a:lnTo>
                  <a:lnTo>
                    <a:pt x="56197" y="34861"/>
                  </a:lnTo>
                  <a:lnTo>
                    <a:pt x="64008" y="27063"/>
                  </a:lnTo>
                  <a:lnTo>
                    <a:pt x="64008" y="21793"/>
                  </a:lnTo>
                  <a:lnTo>
                    <a:pt x="93116" y="21793"/>
                  </a:lnTo>
                  <a:lnTo>
                    <a:pt x="93116" y="1308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" name="object 73">
              <a:extLst>
                <a:ext uri="{FF2B5EF4-FFF2-40B4-BE49-F238E27FC236}">
                  <a16:creationId xmlns:a16="http://schemas.microsoft.com/office/drawing/2014/main" id="{1EF63B6E-4FCB-8148-7E98-E4CE4AC8911E}"/>
                </a:ext>
              </a:extLst>
            </p:cNvPr>
            <p:cNvSpPr/>
            <p:nvPr/>
          </p:nvSpPr>
          <p:spPr>
            <a:xfrm>
              <a:off x="3250193" y="8053154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34915" y="17432"/>
                  </a:moveTo>
                  <a:lnTo>
                    <a:pt x="34915" y="27056"/>
                  </a:lnTo>
                  <a:lnTo>
                    <a:pt x="27101" y="34864"/>
                  </a:lnTo>
                  <a:lnTo>
                    <a:pt x="17457" y="34864"/>
                  </a:lnTo>
                  <a:lnTo>
                    <a:pt x="7813" y="34864"/>
                  </a:lnTo>
                  <a:lnTo>
                    <a:pt x="0" y="27056"/>
                  </a:lnTo>
                  <a:lnTo>
                    <a:pt x="0" y="17432"/>
                  </a:lnTo>
                  <a:lnTo>
                    <a:pt x="0" y="7808"/>
                  </a:lnTo>
                  <a:lnTo>
                    <a:pt x="7813" y="0"/>
                  </a:lnTo>
                  <a:lnTo>
                    <a:pt x="17457" y="0"/>
                  </a:lnTo>
                  <a:lnTo>
                    <a:pt x="27101" y="0"/>
                  </a:lnTo>
                  <a:lnTo>
                    <a:pt x="34915" y="7808"/>
                  </a:lnTo>
                  <a:lnTo>
                    <a:pt x="34915" y="1743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" name="object 74">
              <a:extLst>
                <a:ext uri="{FF2B5EF4-FFF2-40B4-BE49-F238E27FC236}">
                  <a16:creationId xmlns:a16="http://schemas.microsoft.com/office/drawing/2014/main" id="{9580329B-0072-7644-3C23-AC78D4C47748}"/>
                </a:ext>
              </a:extLst>
            </p:cNvPr>
            <p:cNvSpPr/>
            <p:nvPr/>
          </p:nvSpPr>
          <p:spPr>
            <a:xfrm>
              <a:off x="3221088" y="8153399"/>
              <a:ext cx="93345" cy="34925"/>
            </a:xfrm>
            <a:custGeom>
              <a:avLst/>
              <a:gdLst/>
              <a:ahLst/>
              <a:cxnLst/>
              <a:rect l="l" t="t" r="r" b="b"/>
              <a:pathLst>
                <a:path w="93345" h="34925">
                  <a:moveTo>
                    <a:pt x="93116" y="13068"/>
                  </a:moveTo>
                  <a:lnTo>
                    <a:pt x="64008" y="13068"/>
                  </a:lnTo>
                  <a:lnTo>
                    <a:pt x="64008" y="0"/>
                  </a:lnTo>
                  <a:lnTo>
                    <a:pt x="29095" y="0"/>
                  </a:lnTo>
                  <a:lnTo>
                    <a:pt x="29095" y="13068"/>
                  </a:lnTo>
                  <a:lnTo>
                    <a:pt x="0" y="13068"/>
                  </a:lnTo>
                  <a:lnTo>
                    <a:pt x="0" y="21793"/>
                  </a:lnTo>
                  <a:lnTo>
                    <a:pt x="29095" y="21793"/>
                  </a:lnTo>
                  <a:lnTo>
                    <a:pt x="29095" y="34861"/>
                  </a:lnTo>
                  <a:lnTo>
                    <a:pt x="64008" y="34861"/>
                  </a:lnTo>
                  <a:lnTo>
                    <a:pt x="64008" y="21793"/>
                  </a:lnTo>
                  <a:lnTo>
                    <a:pt x="93116" y="21793"/>
                  </a:lnTo>
                  <a:lnTo>
                    <a:pt x="93116" y="1306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" name="object 75">
              <a:extLst>
                <a:ext uri="{FF2B5EF4-FFF2-40B4-BE49-F238E27FC236}">
                  <a16:creationId xmlns:a16="http://schemas.microsoft.com/office/drawing/2014/main" id="{3EA62FEE-9E82-2830-8E90-28D22E34FA77}"/>
                </a:ext>
              </a:extLst>
            </p:cNvPr>
            <p:cNvSpPr/>
            <p:nvPr/>
          </p:nvSpPr>
          <p:spPr>
            <a:xfrm>
              <a:off x="3250193" y="8153390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0" y="34864"/>
                  </a:moveTo>
                  <a:lnTo>
                    <a:pt x="34915" y="34864"/>
                  </a:lnTo>
                  <a:lnTo>
                    <a:pt x="34915" y="0"/>
                  </a:lnTo>
                  <a:lnTo>
                    <a:pt x="0" y="0"/>
                  </a:lnTo>
                  <a:lnTo>
                    <a:pt x="0" y="34864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" name="object 76">
              <a:extLst>
                <a:ext uri="{FF2B5EF4-FFF2-40B4-BE49-F238E27FC236}">
                  <a16:creationId xmlns:a16="http://schemas.microsoft.com/office/drawing/2014/main" id="{BC790864-25CD-A58B-5FD0-72A3618AEFB0}"/>
                </a:ext>
              </a:extLst>
            </p:cNvPr>
            <p:cNvSpPr/>
            <p:nvPr/>
          </p:nvSpPr>
          <p:spPr>
            <a:xfrm>
              <a:off x="3221088" y="8253628"/>
              <a:ext cx="93345" cy="34925"/>
            </a:xfrm>
            <a:custGeom>
              <a:avLst/>
              <a:gdLst/>
              <a:ahLst/>
              <a:cxnLst/>
              <a:rect l="l" t="t" r="r" b="b"/>
              <a:pathLst>
                <a:path w="93345" h="34925">
                  <a:moveTo>
                    <a:pt x="93116" y="13081"/>
                  </a:moveTo>
                  <a:lnTo>
                    <a:pt x="53098" y="13081"/>
                  </a:lnTo>
                  <a:lnTo>
                    <a:pt x="46558" y="0"/>
                  </a:lnTo>
                  <a:lnTo>
                    <a:pt x="40005" y="13081"/>
                  </a:lnTo>
                  <a:lnTo>
                    <a:pt x="0" y="13081"/>
                  </a:lnTo>
                  <a:lnTo>
                    <a:pt x="0" y="21793"/>
                  </a:lnTo>
                  <a:lnTo>
                    <a:pt x="35636" y="21793"/>
                  </a:lnTo>
                  <a:lnTo>
                    <a:pt x="29095" y="34874"/>
                  </a:lnTo>
                  <a:lnTo>
                    <a:pt x="64008" y="34874"/>
                  </a:lnTo>
                  <a:lnTo>
                    <a:pt x="57454" y="21793"/>
                  </a:lnTo>
                  <a:lnTo>
                    <a:pt x="93116" y="21793"/>
                  </a:lnTo>
                  <a:lnTo>
                    <a:pt x="93116" y="1308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" name="object 77">
              <a:extLst>
                <a:ext uri="{FF2B5EF4-FFF2-40B4-BE49-F238E27FC236}">
                  <a16:creationId xmlns:a16="http://schemas.microsoft.com/office/drawing/2014/main" id="{FEF7EC32-25F6-E4E8-E2EC-A78BD7EA8562}"/>
                </a:ext>
              </a:extLst>
            </p:cNvPr>
            <p:cNvSpPr/>
            <p:nvPr/>
          </p:nvSpPr>
          <p:spPr>
            <a:xfrm>
              <a:off x="3250193" y="8253626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17457" y="0"/>
                  </a:moveTo>
                  <a:lnTo>
                    <a:pt x="34915" y="34864"/>
                  </a:lnTo>
                  <a:lnTo>
                    <a:pt x="0" y="34864"/>
                  </a:lnTo>
                  <a:lnTo>
                    <a:pt x="1745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20" name="object 250">
            <a:extLst>
              <a:ext uri="{FF2B5EF4-FFF2-40B4-BE49-F238E27FC236}">
                <a16:creationId xmlns:a16="http://schemas.microsoft.com/office/drawing/2014/main" id="{FC4C294B-6A04-393C-4551-092A4D7B3F2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09769" y="1393902"/>
            <a:ext cx="2473422" cy="2210757"/>
          </a:xfrm>
          <a:prstGeom prst="rect">
            <a:avLst/>
          </a:prstGeom>
        </p:spPr>
      </p:pic>
      <p:pic>
        <p:nvPicPr>
          <p:cNvPr id="221" name="object 256">
            <a:extLst>
              <a:ext uri="{FF2B5EF4-FFF2-40B4-BE49-F238E27FC236}">
                <a16:creationId xmlns:a16="http://schemas.microsoft.com/office/drawing/2014/main" id="{88EF5C02-B248-1764-84F7-FFE055A32804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66307" y="4348976"/>
            <a:ext cx="2216884" cy="1871026"/>
          </a:xfrm>
          <a:prstGeom prst="rect">
            <a:avLst/>
          </a:prstGeom>
        </p:spPr>
      </p:pic>
      <p:sp>
        <p:nvSpPr>
          <p:cNvPr id="222" name="object 257">
            <a:extLst>
              <a:ext uri="{FF2B5EF4-FFF2-40B4-BE49-F238E27FC236}">
                <a16:creationId xmlns:a16="http://schemas.microsoft.com/office/drawing/2014/main" id="{E7FF1614-C08B-5BC3-8355-05117E299030}"/>
              </a:ext>
            </a:extLst>
          </p:cNvPr>
          <p:cNvSpPr/>
          <p:nvPr/>
        </p:nvSpPr>
        <p:spPr>
          <a:xfrm>
            <a:off x="5579325" y="6036787"/>
            <a:ext cx="286215" cy="45719"/>
          </a:xfrm>
          <a:custGeom>
            <a:avLst/>
            <a:gdLst/>
            <a:ahLst/>
            <a:cxnLst/>
            <a:rect l="l" t="t" r="r" b="b"/>
            <a:pathLst>
              <a:path w="181610" h="66040">
                <a:moveTo>
                  <a:pt x="0" y="32003"/>
                </a:moveTo>
                <a:lnTo>
                  <a:pt x="179324" y="32003"/>
                </a:lnTo>
              </a:path>
              <a:path w="181610" h="66040">
                <a:moveTo>
                  <a:pt x="0" y="0"/>
                </a:moveTo>
                <a:lnTo>
                  <a:pt x="0" y="65963"/>
                </a:lnTo>
              </a:path>
              <a:path w="181610" h="66040">
                <a:moveTo>
                  <a:pt x="181355" y="0"/>
                </a:moveTo>
                <a:lnTo>
                  <a:pt x="181355" y="65963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TextBox 224">
            <a:extLst>
              <a:ext uri="{FF2B5EF4-FFF2-40B4-BE49-F238E27FC236}">
                <a16:creationId xmlns:a16="http://schemas.microsoft.com/office/drawing/2014/main" id="{92390DAC-DC38-CE70-E260-585987B1031C}"/>
              </a:ext>
            </a:extLst>
          </p:cNvPr>
          <p:cNvSpPr txBox="1"/>
          <p:nvPr/>
        </p:nvSpPr>
        <p:spPr>
          <a:xfrm>
            <a:off x="5466307" y="5899291"/>
            <a:ext cx="58880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800" b="1" spc="-20" dirty="0">
                <a:latin typeface="Arial"/>
                <a:cs typeface="Arial"/>
              </a:rPr>
              <a:t>50µm</a:t>
            </a:r>
            <a:endParaRPr lang="en-US" sz="800" dirty="0">
              <a:latin typeface="Arial"/>
              <a:cs typeface="Arial"/>
            </a:endParaRPr>
          </a:p>
        </p:txBody>
      </p:sp>
      <p:sp>
        <p:nvSpPr>
          <p:cNvPr id="226" name="TextBox 225">
            <a:extLst>
              <a:ext uri="{FF2B5EF4-FFF2-40B4-BE49-F238E27FC236}">
                <a16:creationId xmlns:a16="http://schemas.microsoft.com/office/drawing/2014/main" id="{2948132A-5C37-CE2C-B865-8B4B14AA3500}"/>
              </a:ext>
            </a:extLst>
          </p:cNvPr>
          <p:cNvSpPr txBox="1"/>
          <p:nvPr/>
        </p:nvSpPr>
        <p:spPr>
          <a:xfrm>
            <a:off x="4947701" y="6252231"/>
            <a:ext cx="3621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RET IHC on  human TFE3-tRCC</a:t>
            </a:r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id="{65815120-F638-2727-0D5F-E3172E99D7BA}"/>
              </a:ext>
            </a:extLst>
          </p:cNvPr>
          <p:cNvSpPr txBox="1"/>
          <p:nvPr/>
        </p:nvSpPr>
        <p:spPr>
          <a:xfrm>
            <a:off x="1082064" y="202553"/>
            <a:ext cx="68972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PRCC-TFE3/+; KSP-Cre/+ tumor response to </a:t>
            </a:r>
          </a:p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RET/VEGFR inhibitor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vandetanib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(100mg/kg)</a:t>
            </a:r>
          </a:p>
        </p:txBody>
      </p:sp>
      <p:cxnSp>
        <p:nvCxnSpPr>
          <p:cNvPr id="228" name="Straight Connector 227">
            <a:extLst>
              <a:ext uri="{FF2B5EF4-FFF2-40B4-BE49-F238E27FC236}">
                <a16:creationId xmlns:a16="http://schemas.microsoft.com/office/drawing/2014/main" id="{1271165E-902B-DAEA-5D17-BB08C388AF5C}"/>
              </a:ext>
            </a:extLst>
          </p:cNvPr>
          <p:cNvCxnSpPr>
            <a:cxnSpLocks/>
          </p:cNvCxnSpPr>
          <p:nvPr/>
        </p:nvCxnSpPr>
        <p:spPr>
          <a:xfrm>
            <a:off x="419099" y="1045430"/>
            <a:ext cx="83058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9" name="TextBox 228">
            <a:extLst>
              <a:ext uri="{FF2B5EF4-FFF2-40B4-BE49-F238E27FC236}">
                <a16:creationId xmlns:a16="http://schemas.microsoft.com/office/drawing/2014/main" id="{20F387E8-2BF5-07D2-C2E5-3400112BD4B4}"/>
              </a:ext>
            </a:extLst>
          </p:cNvPr>
          <p:cNvSpPr txBox="1"/>
          <p:nvPr/>
        </p:nvSpPr>
        <p:spPr>
          <a:xfrm>
            <a:off x="2252546" y="1304693"/>
            <a:ext cx="8914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Vehicle</a:t>
            </a:r>
          </a:p>
        </p:txBody>
      </p:sp>
      <p:sp>
        <p:nvSpPr>
          <p:cNvPr id="230" name="TextBox 229">
            <a:extLst>
              <a:ext uri="{FF2B5EF4-FFF2-40B4-BE49-F238E27FC236}">
                <a16:creationId xmlns:a16="http://schemas.microsoft.com/office/drawing/2014/main" id="{A49C4A55-973A-30E8-B226-9524AE139D10}"/>
              </a:ext>
            </a:extLst>
          </p:cNvPr>
          <p:cNvSpPr txBox="1"/>
          <p:nvPr/>
        </p:nvSpPr>
        <p:spPr>
          <a:xfrm>
            <a:off x="2066661" y="3876907"/>
            <a:ext cx="1324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Vandetanib</a:t>
            </a:r>
            <a:r>
              <a:rPr lang="en-US" b="1" dirty="0"/>
              <a:t> </a:t>
            </a:r>
            <a:endParaRPr lang="en-US" sz="1200" b="1" dirty="0"/>
          </a:p>
        </p:txBody>
      </p:sp>
      <p:sp>
        <p:nvSpPr>
          <p:cNvPr id="231" name="TextBox 230">
            <a:extLst>
              <a:ext uri="{FF2B5EF4-FFF2-40B4-BE49-F238E27FC236}">
                <a16:creationId xmlns:a16="http://schemas.microsoft.com/office/drawing/2014/main" id="{F200A42E-5052-8ABF-5DDA-AFCE857A2D52}"/>
              </a:ext>
            </a:extLst>
          </p:cNvPr>
          <p:cNvSpPr txBox="1"/>
          <p:nvPr/>
        </p:nvSpPr>
        <p:spPr>
          <a:xfrm>
            <a:off x="5693117" y="1338146"/>
            <a:ext cx="12777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Vehicle</a:t>
            </a:r>
          </a:p>
          <a:p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Vandetanib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2" name="TextBox 231">
            <a:extLst>
              <a:ext uri="{FF2B5EF4-FFF2-40B4-BE49-F238E27FC236}">
                <a16:creationId xmlns:a16="http://schemas.microsoft.com/office/drawing/2014/main" id="{127D6FF3-F850-78C3-1448-A8EC54DA0B12}"/>
              </a:ext>
            </a:extLst>
          </p:cNvPr>
          <p:cNvSpPr txBox="1"/>
          <p:nvPr/>
        </p:nvSpPr>
        <p:spPr>
          <a:xfrm rot="16200000">
            <a:off x="4044043" y="2345390"/>
            <a:ext cx="14901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% Tumor growth</a:t>
            </a:r>
          </a:p>
        </p:txBody>
      </p:sp>
      <p:sp>
        <p:nvSpPr>
          <p:cNvPr id="233" name="TextBox 232">
            <a:extLst>
              <a:ext uri="{FF2B5EF4-FFF2-40B4-BE49-F238E27FC236}">
                <a16:creationId xmlns:a16="http://schemas.microsoft.com/office/drawing/2014/main" id="{5C8D601B-8D2E-B4C9-E2DF-8EC36CD0C5D3}"/>
              </a:ext>
            </a:extLst>
          </p:cNvPr>
          <p:cNvSpPr txBox="1"/>
          <p:nvPr/>
        </p:nvSpPr>
        <p:spPr>
          <a:xfrm rot="16200000">
            <a:off x="-31501" y="2457301"/>
            <a:ext cx="18814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Tumor diameter (cm)</a:t>
            </a:r>
          </a:p>
        </p:txBody>
      </p:sp>
      <p:sp>
        <p:nvSpPr>
          <p:cNvPr id="234" name="TextBox 233">
            <a:extLst>
              <a:ext uri="{FF2B5EF4-FFF2-40B4-BE49-F238E27FC236}">
                <a16:creationId xmlns:a16="http://schemas.microsoft.com/office/drawing/2014/main" id="{AEA13E8D-72AB-B4E3-6E46-1B11CC633C2D}"/>
              </a:ext>
            </a:extLst>
          </p:cNvPr>
          <p:cNvSpPr txBox="1"/>
          <p:nvPr/>
        </p:nvSpPr>
        <p:spPr>
          <a:xfrm rot="16200000">
            <a:off x="16753" y="4876301"/>
            <a:ext cx="18814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Tumor diameter (cm)</a:t>
            </a:r>
          </a:p>
        </p:txBody>
      </p:sp>
      <p:sp>
        <p:nvSpPr>
          <p:cNvPr id="241" name="object 141">
            <a:extLst>
              <a:ext uri="{FF2B5EF4-FFF2-40B4-BE49-F238E27FC236}">
                <a16:creationId xmlns:a16="http://schemas.microsoft.com/office/drawing/2014/main" id="{48179C22-FAA6-9EDE-31A4-8D438E01922A}"/>
              </a:ext>
            </a:extLst>
          </p:cNvPr>
          <p:cNvSpPr/>
          <p:nvPr/>
        </p:nvSpPr>
        <p:spPr>
          <a:xfrm>
            <a:off x="1573017" y="2121376"/>
            <a:ext cx="164136" cy="104975"/>
          </a:xfrm>
          <a:custGeom>
            <a:avLst/>
            <a:gdLst/>
            <a:ahLst/>
            <a:cxnLst/>
            <a:rect l="l" t="t" r="r" b="b"/>
            <a:pathLst>
              <a:path w="93345" h="35559">
                <a:moveTo>
                  <a:pt x="93116" y="13119"/>
                </a:moveTo>
                <a:lnTo>
                  <a:pt x="53098" y="13119"/>
                </a:lnTo>
                <a:lnTo>
                  <a:pt x="46558" y="0"/>
                </a:lnTo>
                <a:lnTo>
                  <a:pt x="40005" y="13119"/>
                </a:lnTo>
                <a:lnTo>
                  <a:pt x="0" y="13119"/>
                </a:lnTo>
                <a:lnTo>
                  <a:pt x="0" y="21856"/>
                </a:lnTo>
                <a:lnTo>
                  <a:pt x="35636" y="21856"/>
                </a:lnTo>
                <a:lnTo>
                  <a:pt x="29095" y="34963"/>
                </a:lnTo>
                <a:lnTo>
                  <a:pt x="64008" y="34963"/>
                </a:lnTo>
                <a:lnTo>
                  <a:pt x="57454" y="21856"/>
                </a:lnTo>
                <a:lnTo>
                  <a:pt x="93116" y="21856"/>
                </a:lnTo>
                <a:lnTo>
                  <a:pt x="93116" y="1311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42" name="object 84">
            <a:extLst>
              <a:ext uri="{FF2B5EF4-FFF2-40B4-BE49-F238E27FC236}">
                <a16:creationId xmlns:a16="http://schemas.microsoft.com/office/drawing/2014/main" id="{FDB5699B-B14E-095F-6FC7-2DCDF2126B9E}"/>
              </a:ext>
            </a:extLst>
          </p:cNvPr>
          <p:cNvGrpSpPr/>
          <p:nvPr/>
        </p:nvGrpSpPr>
        <p:grpSpPr>
          <a:xfrm>
            <a:off x="1641875" y="4925214"/>
            <a:ext cx="168345" cy="104975"/>
            <a:chOff x="3221096" y="8353438"/>
            <a:chExt cx="93345" cy="36195"/>
          </a:xfrm>
        </p:grpSpPr>
        <p:sp>
          <p:nvSpPr>
            <p:cNvPr id="243" name="object 85">
              <a:extLst>
                <a:ext uri="{FF2B5EF4-FFF2-40B4-BE49-F238E27FC236}">
                  <a16:creationId xmlns:a16="http://schemas.microsoft.com/office/drawing/2014/main" id="{C26F8B73-E9BE-E5D2-66B5-A67A30B3BE36}"/>
                </a:ext>
              </a:extLst>
            </p:cNvPr>
            <p:cNvSpPr/>
            <p:nvPr/>
          </p:nvSpPr>
          <p:spPr>
            <a:xfrm>
              <a:off x="3221088" y="8353869"/>
              <a:ext cx="93345" cy="34925"/>
            </a:xfrm>
            <a:custGeom>
              <a:avLst/>
              <a:gdLst/>
              <a:ahLst/>
              <a:cxnLst/>
              <a:rect l="l" t="t" r="r" b="b"/>
              <a:pathLst>
                <a:path w="93345" h="34925">
                  <a:moveTo>
                    <a:pt x="93116" y="13068"/>
                  </a:moveTo>
                  <a:lnTo>
                    <a:pt x="59626" y="13068"/>
                  </a:lnTo>
                  <a:lnTo>
                    <a:pt x="46558" y="0"/>
                  </a:lnTo>
                  <a:lnTo>
                    <a:pt x="33464" y="13068"/>
                  </a:lnTo>
                  <a:lnTo>
                    <a:pt x="0" y="13068"/>
                  </a:lnTo>
                  <a:lnTo>
                    <a:pt x="0" y="21793"/>
                  </a:lnTo>
                  <a:lnTo>
                    <a:pt x="33451" y="21793"/>
                  </a:lnTo>
                  <a:lnTo>
                    <a:pt x="46558" y="34861"/>
                  </a:lnTo>
                  <a:lnTo>
                    <a:pt x="59639" y="21793"/>
                  </a:lnTo>
                  <a:lnTo>
                    <a:pt x="93116" y="21793"/>
                  </a:lnTo>
                  <a:lnTo>
                    <a:pt x="93116" y="1306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" name="object 86">
              <a:extLst>
                <a:ext uri="{FF2B5EF4-FFF2-40B4-BE49-F238E27FC236}">
                  <a16:creationId xmlns:a16="http://schemas.microsoft.com/office/drawing/2014/main" id="{F5ADEFAD-58AF-B034-42E2-6AC654E7EB55}"/>
                </a:ext>
              </a:extLst>
            </p:cNvPr>
            <p:cNvSpPr/>
            <p:nvPr/>
          </p:nvSpPr>
          <p:spPr>
            <a:xfrm>
              <a:off x="3250193" y="8353862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17457" y="0"/>
                  </a:moveTo>
                  <a:lnTo>
                    <a:pt x="34915" y="17432"/>
                  </a:lnTo>
                  <a:lnTo>
                    <a:pt x="17457" y="34864"/>
                  </a:lnTo>
                  <a:lnTo>
                    <a:pt x="0" y="17432"/>
                  </a:lnTo>
                  <a:lnTo>
                    <a:pt x="1745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5" name="TextBox 244">
            <a:extLst>
              <a:ext uri="{FF2B5EF4-FFF2-40B4-BE49-F238E27FC236}">
                <a16:creationId xmlns:a16="http://schemas.microsoft.com/office/drawing/2014/main" id="{F4942719-AA86-FF8D-DE68-153051CCA2AD}"/>
              </a:ext>
            </a:extLst>
          </p:cNvPr>
          <p:cNvSpPr txBox="1"/>
          <p:nvPr/>
        </p:nvSpPr>
        <p:spPr>
          <a:xfrm>
            <a:off x="1706956" y="1523999"/>
            <a:ext cx="30777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T1</a:t>
            </a:r>
          </a:p>
          <a:p>
            <a:endParaRPr lang="en-US" sz="900" dirty="0"/>
          </a:p>
          <a:p>
            <a:r>
              <a:rPr lang="en-US" sz="900" dirty="0"/>
              <a:t>T2</a:t>
            </a:r>
          </a:p>
          <a:p>
            <a:endParaRPr lang="en-US" sz="900" dirty="0"/>
          </a:p>
          <a:p>
            <a:r>
              <a:rPr lang="en-US" sz="900" dirty="0"/>
              <a:t>T3</a:t>
            </a:r>
          </a:p>
        </p:txBody>
      </p:sp>
      <p:sp>
        <p:nvSpPr>
          <p:cNvPr id="246" name="TextBox 245">
            <a:extLst>
              <a:ext uri="{FF2B5EF4-FFF2-40B4-BE49-F238E27FC236}">
                <a16:creationId xmlns:a16="http://schemas.microsoft.com/office/drawing/2014/main" id="{09CC1CBA-D9B4-2C9E-17FE-543D83B99FDF}"/>
              </a:ext>
            </a:extLst>
          </p:cNvPr>
          <p:cNvSpPr txBox="1"/>
          <p:nvPr/>
        </p:nvSpPr>
        <p:spPr>
          <a:xfrm>
            <a:off x="1758883" y="4188546"/>
            <a:ext cx="3077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US" sz="900" dirty="0"/>
              <a:t>T1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544152-E9A2-E82A-363C-090E02A9B71B}"/>
              </a:ext>
            </a:extLst>
          </p:cNvPr>
          <p:cNvSpPr txBox="1"/>
          <p:nvPr/>
        </p:nvSpPr>
        <p:spPr>
          <a:xfrm>
            <a:off x="1758882" y="4419378"/>
            <a:ext cx="30008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T2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D918F4-2C6E-25E7-8B3C-5C77E352E837}"/>
              </a:ext>
            </a:extLst>
          </p:cNvPr>
          <p:cNvSpPr txBox="1"/>
          <p:nvPr/>
        </p:nvSpPr>
        <p:spPr>
          <a:xfrm>
            <a:off x="1766578" y="4650210"/>
            <a:ext cx="30008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T3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394DA3-C4B5-466C-BD9D-A3D4577A52F6}"/>
              </a:ext>
            </a:extLst>
          </p:cNvPr>
          <p:cNvSpPr txBox="1"/>
          <p:nvPr/>
        </p:nvSpPr>
        <p:spPr>
          <a:xfrm>
            <a:off x="1766578" y="4844951"/>
            <a:ext cx="30008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T4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7BC6BD-2C82-C9A2-3235-62760E2AF3BC}"/>
              </a:ext>
            </a:extLst>
          </p:cNvPr>
          <p:cNvSpPr txBox="1"/>
          <p:nvPr/>
        </p:nvSpPr>
        <p:spPr>
          <a:xfrm>
            <a:off x="1234106" y="3599908"/>
            <a:ext cx="2771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0                           50                        100      day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8F4107-AD2D-F9CC-313D-386BFD6F18A9}"/>
              </a:ext>
            </a:extLst>
          </p:cNvPr>
          <p:cNvSpPr txBox="1"/>
          <p:nvPr/>
        </p:nvSpPr>
        <p:spPr>
          <a:xfrm>
            <a:off x="1280236" y="6220002"/>
            <a:ext cx="28038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0                          50                        100       day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57AA52-9CAF-9F71-F54C-976E7CDBFE8C}"/>
              </a:ext>
            </a:extLst>
          </p:cNvPr>
          <p:cNvSpPr txBox="1"/>
          <p:nvPr/>
        </p:nvSpPr>
        <p:spPr>
          <a:xfrm>
            <a:off x="974210" y="1363666"/>
            <a:ext cx="3914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1.0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CD07C5-D2FA-1E88-04C2-9530137AA4A9}"/>
              </a:ext>
            </a:extLst>
          </p:cNvPr>
          <p:cNvSpPr txBox="1"/>
          <p:nvPr/>
        </p:nvSpPr>
        <p:spPr>
          <a:xfrm>
            <a:off x="976114" y="1773401"/>
            <a:ext cx="3914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0.8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68D6B8-B8BB-C85B-8245-6C697CB0D01E}"/>
              </a:ext>
            </a:extLst>
          </p:cNvPr>
          <p:cNvSpPr txBox="1"/>
          <p:nvPr/>
        </p:nvSpPr>
        <p:spPr>
          <a:xfrm>
            <a:off x="962374" y="2190394"/>
            <a:ext cx="3914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0.6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B096B9-1553-437B-D70E-67EF2B32A6C1}"/>
              </a:ext>
            </a:extLst>
          </p:cNvPr>
          <p:cNvSpPr txBox="1"/>
          <p:nvPr/>
        </p:nvSpPr>
        <p:spPr>
          <a:xfrm>
            <a:off x="974210" y="2612300"/>
            <a:ext cx="3914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0.4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2A7D4-5DCE-261A-9CC2-1868ACD433A0}"/>
              </a:ext>
            </a:extLst>
          </p:cNvPr>
          <p:cNvSpPr txBox="1"/>
          <p:nvPr/>
        </p:nvSpPr>
        <p:spPr>
          <a:xfrm>
            <a:off x="978280" y="3018313"/>
            <a:ext cx="3914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0.2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B55D7A-C105-48B1-D182-085DE45AE6AF}"/>
              </a:ext>
            </a:extLst>
          </p:cNvPr>
          <p:cNvSpPr txBox="1"/>
          <p:nvPr/>
        </p:nvSpPr>
        <p:spPr>
          <a:xfrm>
            <a:off x="985752" y="3457235"/>
            <a:ext cx="3914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0.0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3D1F99-D047-84D5-5BBB-EB2BBA3470DE}"/>
              </a:ext>
            </a:extLst>
          </p:cNvPr>
          <p:cNvSpPr txBox="1"/>
          <p:nvPr/>
        </p:nvSpPr>
        <p:spPr>
          <a:xfrm>
            <a:off x="1021203" y="4013734"/>
            <a:ext cx="4820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1.0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11FD0E-4B6C-0ED3-428E-025A7DFC9D8D}"/>
              </a:ext>
            </a:extLst>
          </p:cNvPr>
          <p:cNvSpPr txBox="1"/>
          <p:nvPr/>
        </p:nvSpPr>
        <p:spPr>
          <a:xfrm>
            <a:off x="1027154" y="4393276"/>
            <a:ext cx="3914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0.8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501DAE-0275-AF79-B079-EF179369BA23}"/>
              </a:ext>
            </a:extLst>
          </p:cNvPr>
          <p:cNvSpPr txBox="1"/>
          <p:nvPr/>
        </p:nvSpPr>
        <p:spPr>
          <a:xfrm>
            <a:off x="1027154" y="4817172"/>
            <a:ext cx="3914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0.6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71781E4-A0D3-99B6-BCBE-0D3D66D9DE0A}"/>
              </a:ext>
            </a:extLst>
          </p:cNvPr>
          <p:cNvSpPr txBox="1"/>
          <p:nvPr/>
        </p:nvSpPr>
        <p:spPr>
          <a:xfrm>
            <a:off x="1027154" y="5240963"/>
            <a:ext cx="3914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0.4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06351A-AB9D-9B96-307A-3F4328E398F3}"/>
              </a:ext>
            </a:extLst>
          </p:cNvPr>
          <p:cNvSpPr txBox="1"/>
          <p:nvPr/>
        </p:nvSpPr>
        <p:spPr>
          <a:xfrm>
            <a:off x="1027154" y="5638407"/>
            <a:ext cx="3914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0.2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479BCC-82A0-9669-9016-A610E93790C2}"/>
              </a:ext>
            </a:extLst>
          </p:cNvPr>
          <p:cNvSpPr txBox="1"/>
          <p:nvPr/>
        </p:nvSpPr>
        <p:spPr>
          <a:xfrm>
            <a:off x="1010419" y="6053054"/>
            <a:ext cx="3914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0.0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12F7D0-53BB-048F-CEF0-F2D35E065177}"/>
              </a:ext>
            </a:extLst>
          </p:cNvPr>
          <p:cNvSpPr txBox="1"/>
          <p:nvPr/>
        </p:nvSpPr>
        <p:spPr>
          <a:xfrm>
            <a:off x="5150822" y="3546450"/>
            <a:ext cx="27397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0                         50                      100        day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32E988D-6FF2-EA82-E006-94B925F704BA}"/>
              </a:ext>
            </a:extLst>
          </p:cNvPr>
          <p:cNvSpPr txBox="1"/>
          <p:nvPr/>
        </p:nvSpPr>
        <p:spPr>
          <a:xfrm>
            <a:off x="4863906" y="1277611"/>
            <a:ext cx="4299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800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896F9E-BF88-7728-E274-9D0D473D75FA}"/>
              </a:ext>
            </a:extLst>
          </p:cNvPr>
          <p:cNvSpPr txBox="1"/>
          <p:nvPr/>
        </p:nvSpPr>
        <p:spPr>
          <a:xfrm>
            <a:off x="4856889" y="1786790"/>
            <a:ext cx="4299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600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4DAD97-B304-9823-4A4A-F16FB9109D19}"/>
              </a:ext>
            </a:extLst>
          </p:cNvPr>
          <p:cNvSpPr txBox="1"/>
          <p:nvPr/>
        </p:nvSpPr>
        <p:spPr>
          <a:xfrm>
            <a:off x="4856889" y="2331346"/>
            <a:ext cx="4299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400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33EC02E-BF33-1466-39DA-4DAD361FD69A}"/>
              </a:ext>
            </a:extLst>
          </p:cNvPr>
          <p:cNvSpPr txBox="1"/>
          <p:nvPr/>
        </p:nvSpPr>
        <p:spPr>
          <a:xfrm>
            <a:off x="4861113" y="2898770"/>
            <a:ext cx="4299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200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957CB13-1126-D9C6-58C4-F9047C32280F}"/>
              </a:ext>
            </a:extLst>
          </p:cNvPr>
          <p:cNvSpPr txBox="1"/>
          <p:nvPr/>
        </p:nvSpPr>
        <p:spPr>
          <a:xfrm>
            <a:off x="4856889" y="3391276"/>
            <a:ext cx="4267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     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47CDEDA-FC58-AC2E-A4C9-84DB394776F0}"/>
              </a:ext>
            </a:extLst>
          </p:cNvPr>
          <p:cNvSpPr txBox="1"/>
          <p:nvPr/>
        </p:nvSpPr>
        <p:spPr>
          <a:xfrm>
            <a:off x="5805948" y="1870394"/>
            <a:ext cx="9140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/>
              <a:t>p</a:t>
            </a:r>
            <a:r>
              <a:rPr lang="en-US" sz="1400" b="1" dirty="0"/>
              <a:t>&lt;0.0001</a:t>
            </a:r>
          </a:p>
        </p:txBody>
      </p:sp>
    </p:spTree>
    <p:extLst>
      <p:ext uri="{BB962C8B-B14F-4D97-AF65-F5344CB8AC3E}">
        <p14:creationId xmlns:p14="http://schemas.microsoft.com/office/powerpoint/2010/main" val="17180705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372947" y="1576277"/>
            <a:ext cx="417407" cy="243721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>
              <a:spcBef>
                <a:spcPts val="140"/>
              </a:spcBef>
            </a:pPr>
            <a:r>
              <a:rPr sz="1467" spc="-33" dirty="0">
                <a:latin typeface="Arial"/>
                <a:cs typeface="Arial"/>
              </a:rPr>
              <a:t>H&amp;E</a:t>
            </a:r>
            <a:endParaRPr sz="1467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460741" y="1597340"/>
            <a:ext cx="715433" cy="24286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467" spc="-13" dirty="0">
                <a:latin typeface="Arial"/>
                <a:cs typeface="Arial"/>
              </a:rPr>
              <a:t>GPNMB</a:t>
            </a:r>
            <a:endParaRPr sz="1467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952149" y="1576277"/>
            <a:ext cx="491913" cy="243721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>
              <a:spcBef>
                <a:spcPts val="140"/>
              </a:spcBef>
            </a:pPr>
            <a:r>
              <a:rPr sz="1467" spc="-27" dirty="0">
                <a:latin typeface="Arial"/>
                <a:cs typeface="Arial"/>
              </a:rPr>
              <a:t>TFE3</a:t>
            </a:r>
            <a:endParaRPr sz="1467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912433" y="1576277"/>
            <a:ext cx="1051560" cy="243721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>
              <a:spcBef>
                <a:spcPts val="140"/>
              </a:spcBef>
            </a:pPr>
            <a:r>
              <a:rPr sz="1467" dirty="0">
                <a:latin typeface="Arial"/>
                <a:cs typeface="Arial"/>
              </a:rPr>
              <a:t>Cathepsin</a:t>
            </a:r>
            <a:r>
              <a:rPr sz="1467" spc="-87" dirty="0">
                <a:latin typeface="Arial"/>
                <a:cs typeface="Arial"/>
              </a:rPr>
              <a:t> </a:t>
            </a:r>
            <a:r>
              <a:rPr sz="1467" spc="-67" dirty="0">
                <a:latin typeface="Arial"/>
                <a:cs typeface="Arial"/>
              </a:rPr>
              <a:t>K</a:t>
            </a:r>
            <a:endParaRPr sz="1467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29923" y="2302445"/>
            <a:ext cx="1076960" cy="4686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40639" marR="6773" indent="-24553">
              <a:spcBef>
                <a:spcPts val="133"/>
              </a:spcBef>
            </a:pPr>
            <a:r>
              <a:rPr sz="1467" dirty="0">
                <a:latin typeface="Arial"/>
                <a:cs typeface="Arial"/>
              </a:rPr>
              <a:t>Case</a:t>
            </a:r>
            <a:r>
              <a:rPr sz="1467" spc="-20" dirty="0">
                <a:latin typeface="Arial"/>
                <a:cs typeface="Arial"/>
              </a:rPr>
              <a:t> </a:t>
            </a:r>
            <a:r>
              <a:rPr sz="1467" dirty="0">
                <a:latin typeface="Arial"/>
                <a:cs typeface="Arial"/>
              </a:rPr>
              <a:t>1</a:t>
            </a:r>
            <a:r>
              <a:rPr sz="1467" spc="-33" dirty="0">
                <a:latin typeface="Arial"/>
                <a:cs typeface="Arial"/>
              </a:rPr>
              <a:t> </a:t>
            </a:r>
            <a:r>
              <a:rPr sz="1467" spc="-27" dirty="0">
                <a:latin typeface="Arial"/>
                <a:cs typeface="Arial"/>
              </a:rPr>
              <a:t>Male </a:t>
            </a:r>
            <a:r>
              <a:rPr sz="1467" spc="-13" dirty="0">
                <a:latin typeface="Arial"/>
                <a:cs typeface="Arial"/>
              </a:rPr>
              <a:t>ASPL-</a:t>
            </a:r>
            <a:r>
              <a:rPr sz="1467" spc="-27" dirty="0">
                <a:latin typeface="Arial"/>
                <a:cs typeface="Arial"/>
              </a:rPr>
              <a:t>TFE3</a:t>
            </a:r>
            <a:endParaRPr sz="1467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800599" y="1967844"/>
            <a:ext cx="6429587" cy="2473113"/>
            <a:chOff x="1434083" y="1025652"/>
            <a:chExt cx="4822190" cy="1854835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35607" y="1026600"/>
              <a:ext cx="1159234" cy="87170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53283" y="1025652"/>
              <a:ext cx="1164336" cy="8763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84063" y="1025652"/>
              <a:ext cx="1161288" cy="87630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69435" y="1025652"/>
              <a:ext cx="1162812" cy="87630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59380" y="1548379"/>
              <a:ext cx="446529" cy="34900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34083" y="1976627"/>
              <a:ext cx="1164336" cy="87630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653283" y="1976627"/>
              <a:ext cx="1164336" cy="87630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082539" y="1976627"/>
              <a:ext cx="1165860" cy="87630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867911" y="1976627"/>
              <a:ext cx="1165860" cy="87630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650236" y="2484122"/>
              <a:ext cx="441938" cy="352041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434083" y="1932432"/>
              <a:ext cx="4822190" cy="942340"/>
            </a:xfrm>
            <a:custGeom>
              <a:avLst/>
              <a:gdLst/>
              <a:ahLst/>
              <a:cxnLst/>
              <a:rect l="l" t="t" r="r" b="b"/>
              <a:pathLst>
                <a:path w="4822190" h="942339">
                  <a:moveTo>
                    <a:pt x="0" y="0"/>
                  </a:moveTo>
                  <a:lnTo>
                    <a:pt x="4811521" y="0"/>
                  </a:lnTo>
                </a:path>
                <a:path w="4822190" h="942339">
                  <a:moveTo>
                    <a:pt x="10668" y="941832"/>
                  </a:moveTo>
                  <a:lnTo>
                    <a:pt x="4822190" y="941832"/>
                  </a:lnTo>
                </a:path>
              </a:pathLst>
            </a:custGeom>
            <a:ln w="12192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0" name="object 20"/>
            <p:cNvSpPr/>
            <p:nvPr/>
          </p:nvSpPr>
          <p:spPr>
            <a:xfrm>
              <a:off x="1434084" y="1027175"/>
              <a:ext cx="3828415" cy="1127760"/>
            </a:xfrm>
            <a:custGeom>
              <a:avLst/>
              <a:gdLst/>
              <a:ahLst/>
              <a:cxnLst/>
              <a:rect l="l" t="t" r="r" b="b"/>
              <a:pathLst>
                <a:path w="3828415" h="1127760">
                  <a:moveTo>
                    <a:pt x="179832" y="0"/>
                  </a:moveTo>
                  <a:lnTo>
                    <a:pt x="0" y="0"/>
                  </a:lnTo>
                  <a:lnTo>
                    <a:pt x="0" y="179832"/>
                  </a:lnTo>
                  <a:lnTo>
                    <a:pt x="179832" y="179832"/>
                  </a:lnTo>
                  <a:lnTo>
                    <a:pt x="179832" y="0"/>
                  </a:lnTo>
                  <a:close/>
                </a:path>
                <a:path w="3828415" h="1127760">
                  <a:moveTo>
                    <a:pt x="1399019" y="0"/>
                  </a:moveTo>
                  <a:lnTo>
                    <a:pt x="1219200" y="0"/>
                  </a:lnTo>
                  <a:lnTo>
                    <a:pt x="1219200" y="179832"/>
                  </a:lnTo>
                  <a:lnTo>
                    <a:pt x="1399019" y="179832"/>
                  </a:lnTo>
                  <a:lnTo>
                    <a:pt x="1399019" y="0"/>
                  </a:lnTo>
                  <a:close/>
                </a:path>
                <a:path w="3828415" h="1127760">
                  <a:moveTo>
                    <a:pt x="2613660" y="0"/>
                  </a:moveTo>
                  <a:lnTo>
                    <a:pt x="2433828" y="0"/>
                  </a:lnTo>
                  <a:lnTo>
                    <a:pt x="2433828" y="179832"/>
                  </a:lnTo>
                  <a:lnTo>
                    <a:pt x="2613660" y="179832"/>
                  </a:lnTo>
                  <a:lnTo>
                    <a:pt x="2613660" y="0"/>
                  </a:lnTo>
                  <a:close/>
                </a:path>
                <a:path w="3828415" h="1127760">
                  <a:moveTo>
                    <a:pt x="3828288" y="947928"/>
                  </a:moveTo>
                  <a:lnTo>
                    <a:pt x="3648456" y="947928"/>
                  </a:lnTo>
                  <a:lnTo>
                    <a:pt x="3648456" y="1127760"/>
                  </a:lnTo>
                  <a:lnTo>
                    <a:pt x="3828288" y="1127760"/>
                  </a:lnTo>
                  <a:lnTo>
                    <a:pt x="3828288" y="947928"/>
                  </a:lnTo>
                  <a:close/>
                </a:path>
                <a:path w="3828415" h="1127760">
                  <a:moveTo>
                    <a:pt x="3828288" y="0"/>
                  </a:moveTo>
                  <a:lnTo>
                    <a:pt x="3648456" y="0"/>
                  </a:lnTo>
                  <a:lnTo>
                    <a:pt x="3648456" y="179832"/>
                  </a:lnTo>
                  <a:lnTo>
                    <a:pt x="3828288" y="179832"/>
                  </a:lnTo>
                  <a:lnTo>
                    <a:pt x="3828288" y="0"/>
                  </a:lnTo>
                  <a:close/>
                </a:path>
              </a:pathLst>
            </a:custGeom>
            <a:solidFill>
              <a:srgbClr val="FFFFFF">
                <a:alpha val="69802"/>
              </a:srgbClr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1" name="object 21"/>
            <p:cNvSpPr/>
            <p:nvPr/>
          </p:nvSpPr>
          <p:spPr>
            <a:xfrm>
              <a:off x="1485899" y="1787652"/>
              <a:ext cx="146685" cy="1022985"/>
            </a:xfrm>
            <a:custGeom>
              <a:avLst/>
              <a:gdLst/>
              <a:ahLst/>
              <a:cxnLst/>
              <a:rect l="l" t="t" r="r" b="b"/>
              <a:pathLst>
                <a:path w="146685" h="1022985">
                  <a:moveTo>
                    <a:pt x="0" y="33527"/>
                  </a:moveTo>
                  <a:lnTo>
                    <a:pt x="135890" y="33527"/>
                  </a:lnTo>
                </a:path>
                <a:path w="146685" h="1022985">
                  <a:moveTo>
                    <a:pt x="0" y="0"/>
                  </a:moveTo>
                  <a:lnTo>
                    <a:pt x="0" y="65913"/>
                  </a:lnTo>
                </a:path>
                <a:path w="146685" h="1022985">
                  <a:moveTo>
                    <a:pt x="137159" y="0"/>
                  </a:moveTo>
                  <a:lnTo>
                    <a:pt x="137159" y="65913"/>
                  </a:lnTo>
                </a:path>
                <a:path w="146685" h="1022985">
                  <a:moveTo>
                    <a:pt x="0" y="990600"/>
                  </a:moveTo>
                  <a:lnTo>
                    <a:pt x="145923" y="990600"/>
                  </a:lnTo>
                </a:path>
                <a:path w="146685" h="1022985">
                  <a:moveTo>
                    <a:pt x="0" y="957072"/>
                  </a:moveTo>
                  <a:lnTo>
                    <a:pt x="0" y="1022985"/>
                  </a:lnTo>
                </a:path>
                <a:path w="146685" h="1022985">
                  <a:moveTo>
                    <a:pt x="146304" y="957072"/>
                  </a:moveTo>
                  <a:lnTo>
                    <a:pt x="146304" y="1022985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2" name="object 22"/>
            <p:cNvSpPr/>
            <p:nvPr/>
          </p:nvSpPr>
          <p:spPr>
            <a:xfrm>
              <a:off x="1463040" y="1673351"/>
              <a:ext cx="253365" cy="1068705"/>
            </a:xfrm>
            <a:custGeom>
              <a:avLst/>
              <a:gdLst/>
              <a:ahLst/>
              <a:cxnLst/>
              <a:rect l="l" t="t" r="r" b="b"/>
              <a:pathLst>
                <a:path w="253364" h="1068705">
                  <a:moveTo>
                    <a:pt x="236220" y="960120"/>
                  </a:moveTo>
                  <a:lnTo>
                    <a:pt x="0" y="960120"/>
                  </a:lnTo>
                  <a:lnTo>
                    <a:pt x="0" y="1068324"/>
                  </a:lnTo>
                  <a:lnTo>
                    <a:pt x="236220" y="1068324"/>
                  </a:lnTo>
                  <a:lnTo>
                    <a:pt x="236220" y="960120"/>
                  </a:lnTo>
                  <a:close/>
                </a:path>
                <a:path w="253364" h="1068705">
                  <a:moveTo>
                    <a:pt x="252984" y="0"/>
                  </a:moveTo>
                  <a:lnTo>
                    <a:pt x="12192" y="0"/>
                  </a:lnTo>
                  <a:lnTo>
                    <a:pt x="12192" y="114300"/>
                  </a:lnTo>
                  <a:lnTo>
                    <a:pt x="252984" y="114300"/>
                  </a:lnTo>
                  <a:lnTo>
                    <a:pt x="252984" y="0"/>
                  </a:lnTo>
                  <a:close/>
                </a:path>
              </a:pathLst>
            </a:custGeom>
            <a:solidFill>
              <a:srgbClr val="FFFFFF">
                <a:alpha val="70195"/>
              </a:srgbClr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419788" y="3570346"/>
            <a:ext cx="1298787" cy="469487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algn="ctr">
              <a:spcBef>
                <a:spcPts val="140"/>
              </a:spcBef>
            </a:pPr>
            <a:r>
              <a:rPr sz="1467" dirty="0">
                <a:latin typeface="Arial"/>
                <a:cs typeface="Arial"/>
              </a:rPr>
              <a:t>Case</a:t>
            </a:r>
            <a:r>
              <a:rPr sz="1467" spc="-20" dirty="0">
                <a:latin typeface="Arial"/>
                <a:cs typeface="Arial"/>
              </a:rPr>
              <a:t> </a:t>
            </a:r>
            <a:r>
              <a:rPr sz="1467" dirty="0">
                <a:latin typeface="Arial"/>
                <a:cs typeface="Arial"/>
              </a:rPr>
              <a:t>4</a:t>
            </a:r>
            <a:r>
              <a:rPr sz="1467" spc="-27" dirty="0">
                <a:latin typeface="Arial"/>
                <a:cs typeface="Arial"/>
              </a:rPr>
              <a:t> </a:t>
            </a:r>
            <a:r>
              <a:rPr sz="1467" spc="-13" dirty="0">
                <a:latin typeface="Arial"/>
                <a:cs typeface="Arial"/>
              </a:rPr>
              <a:t>Female</a:t>
            </a:r>
            <a:endParaRPr sz="1467">
              <a:latin typeface="Arial"/>
              <a:cs typeface="Arial"/>
            </a:endParaRPr>
          </a:p>
          <a:p>
            <a:pPr algn="ctr">
              <a:spcBef>
                <a:spcPts val="7"/>
              </a:spcBef>
            </a:pPr>
            <a:r>
              <a:rPr sz="1467" spc="-27" dirty="0">
                <a:latin typeface="Arial"/>
                <a:cs typeface="Arial"/>
              </a:rPr>
              <a:t>PRCC-TFE3</a:t>
            </a:r>
            <a:endParaRPr sz="1467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19789" y="4840076"/>
            <a:ext cx="1297940" cy="469487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34617" marR="6773" indent="-118530">
              <a:spcBef>
                <a:spcPts val="140"/>
              </a:spcBef>
            </a:pPr>
            <a:r>
              <a:rPr sz="1467" dirty="0">
                <a:latin typeface="Arial"/>
                <a:cs typeface="Arial"/>
              </a:rPr>
              <a:t>Case</a:t>
            </a:r>
            <a:r>
              <a:rPr sz="1467" spc="-20" dirty="0">
                <a:latin typeface="Arial"/>
                <a:cs typeface="Arial"/>
              </a:rPr>
              <a:t> </a:t>
            </a:r>
            <a:r>
              <a:rPr sz="1467" dirty="0">
                <a:latin typeface="Arial"/>
                <a:cs typeface="Arial"/>
              </a:rPr>
              <a:t>8</a:t>
            </a:r>
            <a:r>
              <a:rPr sz="1467" spc="-33" dirty="0">
                <a:latin typeface="Arial"/>
                <a:cs typeface="Arial"/>
              </a:rPr>
              <a:t> </a:t>
            </a:r>
            <a:r>
              <a:rPr sz="1467" spc="-13" dirty="0">
                <a:latin typeface="Arial"/>
                <a:cs typeface="Arial"/>
              </a:rPr>
              <a:t>Female SFPQ-</a:t>
            </a:r>
            <a:r>
              <a:rPr sz="1467" spc="-27" dirty="0">
                <a:latin typeface="Arial"/>
                <a:cs typeface="Arial"/>
              </a:rPr>
              <a:t>TFE3</a:t>
            </a:r>
            <a:endParaRPr sz="1467">
              <a:latin typeface="Arial"/>
              <a:cs typeface="Arial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1795676" y="4485585"/>
            <a:ext cx="1546013" cy="1165013"/>
            <a:chOff x="1434083" y="2930651"/>
            <a:chExt cx="1159510" cy="873760"/>
          </a:xfrm>
        </p:grpSpPr>
        <p:pic>
          <p:nvPicPr>
            <p:cNvPr id="26" name="object 2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437131" y="2933693"/>
              <a:ext cx="1155847" cy="870210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434083" y="2930651"/>
              <a:ext cx="180340" cy="180340"/>
            </a:xfrm>
            <a:custGeom>
              <a:avLst/>
              <a:gdLst/>
              <a:ahLst/>
              <a:cxnLst/>
              <a:rect l="l" t="t" r="r" b="b"/>
              <a:pathLst>
                <a:path w="180340" h="180339">
                  <a:moveTo>
                    <a:pt x="179831" y="0"/>
                  </a:moveTo>
                  <a:lnTo>
                    <a:pt x="0" y="0"/>
                  </a:lnTo>
                  <a:lnTo>
                    <a:pt x="0" y="179832"/>
                  </a:lnTo>
                  <a:lnTo>
                    <a:pt x="179831" y="179832"/>
                  </a:lnTo>
                  <a:lnTo>
                    <a:pt x="179831" y="0"/>
                  </a:lnTo>
                  <a:close/>
                </a:path>
              </a:pathLst>
            </a:custGeom>
            <a:solidFill>
              <a:srgbClr val="FFFFFF">
                <a:alpha val="69802"/>
              </a:srgbClr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8" name="object 28"/>
            <p:cNvSpPr/>
            <p:nvPr/>
          </p:nvSpPr>
          <p:spPr>
            <a:xfrm>
              <a:off x="1485899" y="3698747"/>
              <a:ext cx="147955" cy="66040"/>
            </a:xfrm>
            <a:custGeom>
              <a:avLst/>
              <a:gdLst/>
              <a:ahLst/>
              <a:cxnLst/>
              <a:rect l="l" t="t" r="r" b="b"/>
              <a:pathLst>
                <a:path w="147955" h="66039">
                  <a:moveTo>
                    <a:pt x="0" y="32003"/>
                  </a:moveTo>
                  <a:lnTo>
                    <a:pt x="146938" y="32003"/>
                  </a:lnTo>
                </a:path>
                <a:path w="147955" h="66039">
                  <a:moveTo>
                    <a:pt x="0" y="0"/>
                  </a:moveTo>
                  <a:lnTo>
                    <a:pt x="0" y="65912"/>
                  </a:lnTo>
                </a:path>
                <a:path w="147955" h="66039">
                  <a:moveTo>
                    <a:pt x="147827" y="0"/>
                  </a:moveTo>
                  <a:lnTo>
                    <a:pt x="147827" y="65912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3426199" y="4511898"/>
            <a:ext cx="1547707" cy="1160780"/>
            <a:chOff x="2653283" y="2933693"/>
            <a:chExt cx="1160780" cy="870585"/>
          </a:xfrm>
        </p:grpSpPr>
        <p:pic>
          <p:nvPicPr>
            <p:cNvPr id="30" name="object 3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653283" y="2933693"/>
              <a:ext cx="1160466" cy="87021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657855" y="3456446"/>
              <a:ext cx="438910" cy="343780"/>
            </a:xfrm>
            <a:prstGeom prst="rect">
              <a:avLst/>
            </a:prstGeom>
          </p:spPr>
        </p:pic>
      </p:grpSp>
      <p:pic>
        <p:nvPicPr>
          <p:cNvPr id="32" name="object 3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5057895" y="4503770"/>
            <a:ext cx="1539059" cy="1160280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6681464" y="4503770"/>
            <a:ext cx="1547288" cy="1160280"/>
          </a:xfrm>
          <a:prstGeom prst="rect">
            <a:avLst/>
          </a:prstGeom>
        </p:spPr>
      </p:pic>
      <p:sp>
        <p:nvSpPr>
          <p:cNvPr id="34" name="object 34"/>
          <p:cNvSpPr/>
          <p:nvPr/>
        </p:nvSpPr>
        <p:spPr>
          <a:xfrm>
            <a:off x="1800599" y="3235810"/>
            <a:ext cx="240453" cy="242147"/>
          </a:xfrm>
          <a:custGeom>
            <a:avLst/>
            <a:gdLst/>
            <a:ahLst/>
            <a:cxnLst/>
            <a:rect l="l" t="t" r="r" b="b"/>
            <a:pathLst>
              <a:path w="180340" h="181610">
                <a:moveTo>
                  <a:pt x="179831" y="0"/>
                </a:moveTo>
                <a:lnTo>
                  <a:pt x="0" y="0"/>
                </a:lnTo>
                <a:lnTo>
                  <a:pt x="0" y="181355"/>
                </a:lnTo>
                <a:lnTo>
                  <a:pt x="179831" y="181355"/>
                </a:lnTo>
                <a:lnTo>
                  <a:pt x="179831" y="0"/>
                </a:lnTo>
                <a:close/>
              </a:path>
            </a:pathLst>
          </a:custGeom>
          <a:solidFill>
            <a:srgbClr val="FFFFFF">
              <a:alpha val="69802"/>
            </a:srgbClr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5" name="object 35"/>
          <p:cNvSpPr/>
          <p:nvPr/>
        </p:nvSpPr>
        <p:spPr>
          <a:xfrm>
            <a:off x="3426199" y="3241907"/>
            <a:ext cx="240453" cy="240453"/>
          </a:xfrm>
          <a:custGeom>
            <a:avLst/>
            <a:gdLst/>
            <a:ahLst/>
            <a:cxnLst/>
            <a:rect l="l" t="t" r="r" b="b"/>
            <a:pathLst>
              <a:path w="180339" h="180339">
                <a:moveTo>
                  <a:pt x="179831" y="0"/>
                </a:moveTo>
                <a:lnTo>
                  <a:pt x="0" y="0"/>
                </a:lnTo>
                <a:lnTo>
                  <a:pt x="0" y="179831"/>
                </a:lnTo>
                <a:lnTo>
                  <a:pt x="179831" y="179831"/>
                </a:lnTo>
                <a:lnTo>
                  <a:pt x="179831" y="0"/>
                </a:lnTo>
                <a:close/>
              </a:path>
            </a:pathLst>
          </a:custGeom>
          <a:solidFill>
            <a:srgbClr val="FFFFFF">
              <a:alpha val="69802"/>
            </a:srgbClr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6" name="object 36"/>
          <p:cNvSpPr/>
          <p:nvPr/>
        </p:nvSpPr>
        <p:spPr>
          <a:xfrm>
            <a:off x="5041640" y="3235810"/>
            <a:ext cx="240453" cy="242147"/>
          </a:xfrm>
          <a:custGeom>
            <a:avLst/>
            <a:gdLst/>
            <a:ahLst/>
            <a:cxnLst/>
            <a:rect l="l" t="t" r="r" b="b"/>
            <a:pathLst>
              <a:path w="180339" h="181610">
                <a:moveTo>
                  <a:pt x="179832" y="0"/>
                </a:moveTo>
                <a:lnTo>
                  <a:pt x="0" y="0"/>
                </a:lnTo>
                <a:lnTo>
                  <a:pt x="0" y="181355"/>
                </a:lnTo>
                <a:lnTo>
                  <a:pt x="179832" y="181355"/>
                </a:lnTo>
                <a:lnTo>
                  <a:pt x="179832" y="0"/>
                </a:lnTo>
                <a:close/>
              </a:path>
            </a:pathLst>
          </a:custGeom>
          <a:solidFill>
            <a:srgbClr val="FFFFFF">
              <a:alpha val="69802"/>
            </a:srgbClr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7" name="object 37"/>
          <p:cNvSpPr/>
          <p:nvPr/>
        </p:nvSpPr>
        <p:spPr>
          <a:xfrm>
            <a:off x="3426199" y="4515971"/>
            <a:ext cx="240453" cy="240453"/>
          </a:xfrm>
          <a:custGeom>
            <a:avLst/>
            <a:gdLst/>
            <a:ahLst/>
            <a:cxnLst/>
            <a:rect l="l" t="t" r="r" b="b"/>
            <a:pathLst>
              <a:path w="180339" h="180339">
                <a:moveTo>
                  <a:pt x="179831" y="0"/>
                </a:moveTo>
                <a:lnTo>
                  <a:pt x="0" y="0"/>
                </a:lnTo>
                <a:lnTo>
                  <a:pt x="0" y="179832"/>
                </a:lnTo>
                <a:lnTo>
                  <a:pt x="179831" y="179832"/>
                </a:lnTo>
                <a:lnTo>
                  <a:pt x="179831" y="0"/>
                </a:lnTo>
                <a:close/>
              </a:path>
            </a:pathLst>
          </a:custGeom>
          <a:solidFill>
            <a:srgbClr val="FFFFFF">
              <a:alpha val="69802"/>
            </a:srgbClr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8" name="object 38"/>
          <p:cNvSpPr/>
          <p:nvPr/>
        </p:nvSpPr>
        <p:spPr>
          <a:xfrm>
            <a:off x="5053832" y="4503779"/>
            <a:ext cx="240453" cy="240453"/>
          </a:xfrm>
          <a:custGeom>
            <a:avLst/>
            <a:gdLst/>
            <a:ahLst/>
            <a:cxnLst/>
            <a:rect l="l" t="t" r="r" b="b"/>
            <a:pathLst>
              <a:path w="180339" h="180339">
                <a:moveTo>
                  <a:pt x="179832" y="0"/>
                </a:moveTo>
                <a:lnTo>
                  <a:pt x="0" y="0"/>
                </a:lnTo>
                <a:lnTo>
                  <a:pt x="0" y="179832"/>
                </a:lnTo>
                <a:lnTo>
                  <a:pt x="179832" y="179832"/>
                </a:lnTo>
                <a:lnTo>
                  <a:pt x="179832" y="0"/>
                </a:lnTo>
                <a:close/>
              </a:path>
            </a:pathLst>
          </a:custGeom>
          <a:solidFill>
            <a:srgbClr val="FFFFFF">
              <a:alpha val="69802"/>
            </a:srgbClr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9" name="object 39"/>
          <p:cNvSpPr/>
          <p:nvPr/>
        </p:nvSpPr>
        <p:spPr>
          <a:xfrm>
            <a:off x="6681464" y="4503779"/>
            <a:ext cx="240453" cy="240453"/>
          </a:xfrm>
          <a:custGeom>
            <a:avLst/>
            <a:gdLst/>
            <a:ahLst/>
            <a:cxnLst/>
            <a:rect l="l" t="t" r="r" b="b"/>
            <a:pathLst>
              <a:path w="180339" h="180339">
                <a:moveTo>
                  <a:pt x="179832" y="0"/>
                </a:moveTo>
                <a:lnTo>
                  <a:pt x="0" y="0"/>
                </a:lnTo>
                <a:lnTo>
                  <a:pt x="0" y="179832"/>
                </a:lnTo>
                <a:lnTo>
                  <a:pt x="179832" y="179832"/>
                </a:lnTo>
                <a:lnTo>
                  <a:pt x="179832" y="0"/>
                </a:lnTo>
                <a:close/>
              </a:path>
            </a:pathLst>
          </a:custGeom>
          <a:solidFill>
            <a:srgbClr val="FFFFFF">
              <a:alpha val="69802"/>
            </a:srgbClr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0" name="object 40"/>
          <p:cNvSpPr txBox="1"/>
          <p:nvPr/>
        </p:nvSpPr>
        <p:spPr>
          <a:xfrm>
            <a:off x="1853769" y="2826701"/>
            <a:ext cx="323427" cy="140209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>
              <a:spcBef>
                <a:spcPts val="133"/>
              </a:spcBef>
            </a:pPr>
            <a:r>
              <a:rPr sz="800" b="1" spc="-13" dirty="0">
                <a:latin typeface="Arial"/>
                <a:cs typeface="Arial"/>
              </a:rPr>
              <a:t>100µm</a:t>
            </a:r>
            <a:endParaRPr sz="8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865962" y="4100767"/>
            <a:ext cx="288713" cy="140209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>
              <a:spcBef>
                <a:spcPts val="133"/>
              </a:spcBef>
            </a:pPr>
            <a:r>
              <a:rPr sz="800" b="1" spc="-27" dirty="0">
                <a:latin typeface="Arial"/>
                <a:cs typeface="Arial"/>
              </a:rPr>
              <a:t>50µm</a:t>
            </a:r>
            <a:endParaRPr sz="8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839207" y="5375507"/>
            <a:ext cx="317500" cy="126531"/>
          </a:xfrm>
          <a:prstGeom prst="rect">
            <a:avLst/>
          </a:prstGeom>
          <a:solidFill>
            <a:srgbClr val="FFFFFF">
              <a:alpha val="70195"/>
            </a:srgbClr>
          </a:solidFill>
        </p:spPr>
        <p:txBody>
          <a:bodyPr vert="horz" wrap="square" lIns="0" tIns="3387" rIns="0" bIns="0" rtlCol="0">
            <a:spAutoFit/>
          </a:bodyPr>
          <a:lstStyle/>
          <a:p>
            <a:pPr marL="26246">
              <a:spcBef>
                <a:spcPts val="27"/>
              </a:spcBef>
            </a:pPr>
            <a:r>
              <a:rPr sz="800" b="1" spc="-27" dirty="0">
                <a:latin typeface="Arial"/>
                <a:cs typeface="Arial"/>
              </a:rPr>
              <a:t>50µm</a:t>
            </a:r>
            <a:endParaRPr sz="8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855125" y="1918060"/>
            <a:ext cx="156633" cy="282920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>
              <a:spcBef>
                <a:spcPts val="127"/>
              </a:spcBef>
            </a:pPr>
            <a:r>
              <a:rPr sz="1733" spc="-67" dirty="0">
                <a:latin typeface="Arial"/>
                <a:cs typeface="Arial"/>
              </a:rPr>
              <a:t>a</a:t>
            </a:r>
            <a:endParaRPr sz="1733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3470565" y="1919244"/>
            <a:ext cx="156633" cy="282920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>
              <a:spcBef>
                <a:spcPts val="127"/>
              </a:spcBef>
            </a:pPr>
            <a:r>
              <a:rPr sz="1733" spc="-67" dirty="0">
                <a:latin typeface="Arial"/>
                <a:cs typeface="Arial"/>
              </a:rPr>
              <a:t>b</a:t>
            </a:r>
            <a:endParaRPr sz="1733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5088036" y="1918060"/>
            <a:ext cx="143933" cy="282920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>
              <a:spcBef>
                <a:spcPts val="127"/>
              </a:spcBef>
            </a:pPr>
            <a:r>
              <a:rPr sz="1733" spc="-67" dirty="0">
                <a:latin typeface="Arial"/>
                <a:cs typeface="Arial"/>
              </a:rPr>
              <a:t>c</a:t>
            </a:r>
            <a:endParaRPr sz="1733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6723798" y="1926526"/>
            <a:ext cx="156633" cy="282920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>
              <a:spcBef>
                <a:spcPts val="127"/>
              </a:spcBef>
            </a:pPr>
            <a:r>
              <a:rPr sz="1733" spc="-67" dirty="0">
                <a:latin typeface="Arial"/>
                <a:cs typeface="Arial"/>
              </a:rPr>
              <a:t>d</a:t>
            </a:r>
            <a:endParaRPr sz="1733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843781" y="3179930"/>
            <a:ext cx="156633" cy="282920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>
              <a:spcBef>
                <a:spcPts val="127"/>
              </a:spcBef>
            </a:pPr>
            <a:r>
              <a:rPr sz="1733" spc="-67" dirty="0">
                <a:latin typeface="Arial"/>
                <a:cs typeface="Arial"/>
              </a:rPr>
              <a:t>e</a:t>
            </a:r>
            <a:endParaRPr sz="1733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3497490" y="3205500"/>
            <a:ext cx="95673" cy="282920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>
              <a:spcBef>
                <a:spcPts val="127"/>
              </a:spcBef>
            </a:pPr>
            <a:r>
              <a:rPr sz="1733" spc="-67" dirty="0">
                <a:latin typeface="Arial"/>
                <a:cs typeface="Arial"/>
              </a:rPr>
              <a:t>f</a:t>
            </a:r>
            <a:endParaRPr sz="1733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5083296" y="3164352"/>
            <a:ext cx="156633" cy="282920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>
              <a:spcBef>
                <a:spcPts val="127"/>
              </a:spcBef>
            </a:pPr>
            <a:r>
              <a:rPr sz="1733" spc="-67" dirty="0">
                <a:latin typeface="Arial"/>
                <a:cs typeface="Arial"/>
              </a:rPr>
              <a:t>g</a:t>
            </a:r>
            <a:endParaRPr sz="1733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6712452" y="3201437"/>
            <a:ext cx="156633" cy="282920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>
              <a:spcBef>
                <a:spcPts val="127"/>
              </a:spcBef>
            </a:pPr>
            <a:r>
              <a:rPr sz="1733" spc="-67" dirty="0">
                <a:latin typeface="Arial"/>
                <a:cs typeface="Arial"/>
              </a:rPr>
              <a:t>h</a:t>
            </a:r>
            <a:endParaRPr sz="1733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891362" y="4473468"/>
            <a:ext cx="82973" cy="282920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>
              <a:spcBef>
                <a:spcPts val="127"/>
              </a:spcBef>
            </a:pPr>
            <a:r>
              <a:rPr sz="1733" spc="-67" dirty="0">
                <a:latin typeface="Arial"/>
                <a:cs typeface="Arial"/>
              </a:rPr>
              <a:t>i</a:t>
            </a:r>
            <a:endParaRPr sz="1733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3518148" y="4459582"/>
            <a:ext cx="82973" cy="282920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>
              <a:spcBef>
                <a:spcPts val="127"/>
              </a:spcBef>
            </a:pPr>
            <a:r>
              <a:rPr sz="1733" spc="-67" dirty="0">
                <a:latin typeface="Arial"/>
                <a:cs typeface="Arial"/>
              </a:rPr>
              <a:t>j</a:t>
            </a:r>
            <a:endParaRPr sz="1733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5103616" y="4473468"/>
            <a:ext cx="143933" cy="282920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>
              <a:spcBef>
                <a:spcPts val="127"/>
              </a:spcBef>
            </a:pPr>
            <a:r>
              <a:rPr sz="1733" spc="-67" dirty="0">
                <a:latin typeface="Arial"/>
                <a:cs typeface="Arial"/>
              </a:rPr>
              <a:t>k</a:t>
            </a:r>
            <a:endParaRPr sz="1733" dirty="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6760374" y="4480410"/>
            <a:ext cx="82973" cy="282920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>
              <a:spcBef>
                <a:spcPts val="127"/>
              </a:spcBef>
            </a:pPr>
            <a:r>
              <a:rPr sz="1733" spc="-67" dirty="0">
                <a:latin typeface="Arial"/>
                <a:cs typeface="Arial"/>
              </a:rPr>
              <a:t>l</a:t>
            </a:r>
            <a:endParaRPr sz="1733">
              <a:latin typeface="Arial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535643-BC0E-29AA-56D0-0D51DE301C1D}"/>
              </a:ext>
            </a:extLst>
          </p:cNvPr>
          <p:cNvSpPr txBox="1"/>
          <p:nvPr/>
        </p:nvSpPr>
        <p:spPr>
          <a:xfrm>
            <a:off x="529923" y="416938"/>
            <a:ext cx="8202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GPNMB, an improved diagnostic marker of TFE3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tRCC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049032C4-A5E0-24DA-0468-59AC3E4B853F}"/>
              </a:ext>
            </a:extLst>
          </p:cNvPr>
          <p:cNvCxnSpPr>
            <a:cxnSpLocks/>
          </p:cNvCxnSpPr>
          <p:nvPr/>
        </p:nvCxnSpPr>
        <p:spPr>
          <a:xfrm>
            <a:off x="419788" y="892911"/>
            <a:ext cx="83058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Oval 55">
            <a:extLst>
              <a:ext uri="{FF2B5EF4-FFF2-40B4-BE49-F238E27FC236}">
                <a16:creationId xmlns:a16="http://schemas.microsoft.com/office/drawing/2014/main" id="{D8D6AD54-4D20-B776-519F-D613EAC8F879}"/>
              </a:ext>
            </a:extLst>
          </p:cNvPr>
          <p:cNvSpPr/>
          <p:nvPr/>
        </p:nvSpPr>
        <p:spPr>
          <a:xfrm>
            <a:off x="5397735" y="1507019"/>
            <a:ext cx="859377" cy="4035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92107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71e808f-178e-43c1-8cca-755615fcbfb6">
      <Terms xmlns="http://schemas.microsoft.com/office/infopath/2007/PartnerControls"/>
    </lcf76f155ced4ddcb4097134ff3c332f>
    <TaxCatchAll xmlns="88fbf2b3-b6e9-4dd0-ac43-bdc39fdcaa4a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79F3FE07BA0A94A89D3E93940215924" ma:contentTypeVersion="16" ma:contentTypeDescription="Create a new document." ma:contentTypeScope="" ma:versionID="babf792198b238f32d314d53906631d1">
  <xsd:schema xmlns:xsd="http://www.w3.org/2001/XMLSchema" xmlns:xs="http://www.w3.org/2001/XMLSchema" xmlns:p="http://schemas.microsoft.com/office/2006/metadata/properties" xmlns:ns2="d71e808f-178e-43c1-8cca-755615fcbfb6" xmlns:ns3="88fbf2b3-b6e9-4dd0-ac43-bdc39fdcaa4a" targetNamespace="http://schemas.microsoft.com/office/2006/metadata/properties" ma:root="true" ma:fieldsID="4947edc9907f557684bbc6bd8d28915a" ns2:_="" ns3:_="">
    <xsd:import namespace="d71e808f-178e-43c1-8cca-755615fcbfb6"/>
    <xsd:import namespace="88fbf2b3-b6e9-4dd0-ac43-bdc39fdcaa4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1e808f-178e-43c1-8cca-755615fcbf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9477404b-e3f2-4a42-ad75-ca5940afb30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fbf2b3-b6e9-4dd0-ac43-bdc39fdcaa4a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4dbeed0e-646e-4be8-934d-79d17a54964b}" ma:internalName="TaxCatchAll" ma:showField="CatchAllData" ma:web="88fbf2b3-b6e9-4dd0-ac43-bdc39fdcaa4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A53F1E6-E46E-47B9-8C30-1BDC56A762A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A03D014-C2F6-4A81-BF4E-64EB05173DF2}">
  <ds:schemaRefs>
    <ds:schemaRef ds:uri="http://schemas.microsoft.com/office/2006/metadata/properties"/>
    <ds:schemaRef ds:uri="http://schemas.microsoft.com/office/infopath/2007/PartnerControls"/>
    <ds:schemaRef ds:uri="d71e808f-178e-43c1-8cca-755615fcbfb6"/>
    <ds:schemaRef ds:uri="88fbf2b3-b6e9-4dd0-ac43-bdc39fdcaa4a"/>
  </ds:schemaRefs>
</ds:datastoreItem>
</file>

<file path=customXml/itemProps3.xml><?xml version="1.0" encoding="utf-8"?>
<ds:datastoreItem xmlns:ds="http://schemas.openxmlformats.org/officeDocument/2006/customXml" ds:itemID="{DB9C1EA8-172E-45F1-BC1F-B408933743E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71e808f-178e-43c1-8cca-755615fcbfb6"/>
    <ds:schemaRef ds:uri="88fbf2b3-b6e9-4dd0-ac43-bdc39fdcaa4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1244</TotalTime>
  <Words>760</Words>
  <Application>Microsoft Office PowerPoint</Application>
  <PresentationFormat>On-screen Show (4:3)</PresentationFormat>
  <Paragraphs>262</Paragraphs>
  <Slides>11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          Why develop a mouse model for TFE3 Xp11.2 tRCC?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Schmidt, Laura (NIH/NCI) [C]</dc:creator>
  <cp:lastModifiedBy>Schmidt, Laura (NIH/NCI) [C]</cp:lastModifiedBy>
  <cp:revision>37</cp:revision>
  <dcterms:created xsi:type="dcterms:W3CDTF">2025-08-13T18:52:01Z</dcterms:created>
  <dcterms:modified xsi:type="dcterms:W3CDTF">2026-01-24T19:57:45Z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0x010100679F3FE07BA0A94A89D3E93940215924</vt:lpwstr>
  </property>
  <property fmtid="{D5CDD505-2E9C-101B-9397-08002B2CF9AE}" pid="3" name="MediaServiceImageTags">
    <vt:lpwstr/>
  </property>
</Properties>
</file>