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4"/>
  </p:sldMasterIdLst>
  <p:notesMasterIdLst>
    <p:notesMasterId r:id="rId19"/>
  </p:notesMasterIdLst>
  <p:handoutMasterIdLst>
    <p:handoutMasterId r:id="rId20"/>
  </p:handoutMasterIdLst>
  <p:sldIdLst>
    <p:sldId id="280" r:id="rId5"/>
    <p:sldId id="284" r:id="rId6"/>
    <p:sldId id="283" r:id="rId7"/>
    <p:sldId id="260" r:id="rId8"/>
    <p:sldId id="290" r:id="rId9"/>
    <p:sldId id="285" r:id="rId10"/>
    <p:sldId id="668" r:id="rId11"/>
    <p:sldId id="286" r:id="rId12"/>
    <p:sldId id="287" r:id="rId13"/>
    <p:sldId id="289" r:id="rId14"/>
    <p:sldId id="256" r:id="rId15"/>
    <p:sldId id="667" r:id="rId16"/>
    <p:sldId id="576" r:id="rId17"/>
    <p:sldId id="288" r:id="rId18"/>
  </p:sldIdLst>
  <p:sldSz cx="9144000" cy="514826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45"/>
    <a:srgbClr val="F9A046"/>
    <a:srgbClr val="F4CC9D"/>
    <a:srgbClr val="FAB878"/>
    <a:srgbClr val="002E51"/>
    <a:srgbClr val="50AD47"/>
    <a:srgbClr val="75B769"/>
    <a:srgbClr val="599974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9"/>
  </p:normalViewPr>
  <p:slideViewPr>
    <p:cSldViewPr snapToGrid="0">
      <p:cViewPr varScale="1">
        <p:scale>
          <a:sx n="121" d="100"/>
          <a:sy n="121" d="100"/>
        </p:scale>
        <p:origin x="346" y="77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61D6C-14C5-3A44-8E3A-4D465321ED47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4FCD-2836-494B-A704-E09BD8379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0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80E03-59A3-E642-9C0D-E919381BCDC5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96171-A15F-AF4E-B7C5-E1453CAAF6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9E8D7-59B6-7C13-9F40-846AC5DC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57788-6322-3704-9B3D-0C2B56338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F4BC0-9350-6294-9971-D7D61437F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7BF10-5C4D-D52D-02FF-28748F6BC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96171-A15F-AF4E-B7C5-E1453CAAF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8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yellow cell lines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FB2BC-45F6-4A41-94E6-65EF91D0CA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7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3513"/>
            <a:ext cx="6858000" cy="1243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072930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564664"/>
            <a:ext cx="2057400" cy="407987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latin typeface="+mn-lt"/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714712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15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4875"/>
            <a:ext cx="7886700" cy="1127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76E168-A971-8537-0BB3-2B13ABB4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564664"/>
            <a:ext cx="2057400" cy="407987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latin typeface="+mn-lt"/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989823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149DEAD-CFC1-064C-B779-ECB3A4C2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564664"/>
            <a:ext cx="2057400" cy="407987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latin typeface="+mn-lt"/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88036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3127BEF-5FDF-278F-D4BD-C5AF0388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564664"/>
            <a:ext cx="2057400" cy="407987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latin typeface="+mn-lt"/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6601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4721A8-21CA-6D6D-AF6D-2C34D0DF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564664"/>
            <a:ext cx="2057400" cy="407987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latin typeface="+mn-lt"/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2340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29BE55-661E-A8E3-6190-7B281D7A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564664"/>
            <a:ext cx="2057400" cy="407987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latin typeface="+mn-lt"/>
              </a:defRPr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1056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276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Content</a:t>
            </a:r>
          </a:p>
          <a:p>
            <a:pPr lvl="0"/>
            <a:r>
              <a:rPr lang="en-US"/>
              <a:t>Content</a:t>
            </a:r>
          </a:p>
        </p:txBody>
      </p:sp>
      <p:sp>
        <p:nvSpPr>
          <p:cNvPr id="34" name="Title Placeholder 33">
            <a:extLst>
              <a:ext uri="{FF2B5EF4-FFF2-40B4-BE49-F238E27FC236}">
                <a16:creationId xmlns:a16="http://schemas.microsoft.com/office/drawing/2014/main" id="{463BCB8C-8433-43D1-7287-5CD877C3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B1754-DCAB-C740-872C-020BA8264075}"/>
              </a:ext>
            </a:extLst>
          </p:cNvPr>
          <p:cNvSpPr txBox="1"/>
          <p:nvPr userDrawn="1"/>
        </p:nvSpPr>
        <p:spPr>
          <a:xfrm>
            <a:off x="187800" y="3957892"/>
            <a:ext cx="179294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>
                <a:latin typeface="Calibri"/>
                <a:ea typeface="ＭＳ Ｐゴシック"/>
                <a:cs typeface="Calibri"/>
              </a:rPr>
              <a:t>September 11-13, 2025</a:t>
            </a:r>
            <a:endParaRPr lang="en-US" sz="1200">
              <a:latin typeface="Calibri"/>
              <a:ea typeface="ＭＳ Ｐゴシック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1D95BB-3636-1C87-9866-BFF0C6361D3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2004" y="4563724"/>
            <a:ext cx="4403046" cy="444357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72519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AA045"/>
          </a:solidFill>
          <a:latin typeface="+mn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BC8F0D-56D1-9BF6-1119-E2E358DCA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4D4F41-7895-9D18-4FC2-E42D01AE8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" y="4374456"/>
            <a:ext cx="9211298" cy="805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B200A3-4A8E-CC68-8F80-D8BC0D3B6B22}"/>
              </a:ext>
            </a:extLst>
          </p:cNvPr>
          <p:cNvSpPr/>
          <p:nvPr/>
        </p:nvSpPr>
        <p:spPr>
          <a:xfrm rot="10800000">
            <a:off x="-2" y="2300164"/>
            <a:ext cx="9144001" cy="2048934"/>
          </a:xfrm>
          <a:prstGeom prst="rect">
            <a:avLst/>
          </a:prstGeom>
          <a:gradFill flip="none" rotWithShape="1">
            <a:gsLst>
              <a:gs pos="0">
                <a:srgbClr val="F9A046">
                  <a:tint val="660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48247-875D-4476-C2BF-63AADA62B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71" y="4566572"/>
            <a:ext cx="29219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bg1"/>
                </a:solidFill>
                <a:latin typeface="+mn-lt"/>
              </a:rPr>
              <a:t>Session #:Topic</a:t>
            </a:r>
          </a:p>
        </p:txBody>
      </p:sp>
      <p:sp>
        <p:nvSpPr>
          <p:cNvPr id="13" name="TextBox 12" hidden="1">
            <a:extLst>
              <a:ext uri="{FF2B5EF4-FFF2-40B4-BE49-F238E27FC236}">
                <a16:creationId xmlns:a16="http://schemas.microsoft.com/office/drawing/2014/main" id="{AEC1CF4A-3F93-4C48-78ED-585D08F8D374}"/>
              </a:ext>
            </a:extLst>
          </p:cNvPr>
          <p:cNvSpPr txBox="1">
            <a:spLocks/>
          </p:cNvSpPr>
          <p:nvPr/>
        </p:nvSpPr>
        <p:spPr>
          <a:xfrm>
            <a:off x="3675528" y="4789790"/>
            <a:ext cx="17929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1F1D6-FD47-66A0-614B-152C485CF260}"/>
              </a:ext>
            </a:extLst>
          </p:cNvPr>
          <p:cNvSpPr txBox="1"/>
          <p:nvPr/>
        </p:nvSpPr>
        <p:spPr>
          <a:xfrm>
            <a:off x="2711302" y="2187084"/>
            <a:ext cx="444459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A Ari Hakimi MD</a:t>
            </a:r>
          </a:p>
          <a:p>
            <a:pPr algn="ctr"/>
            <a:r>
              <a:rPr lang="en-US" sz="1800" dirty="0">
                <a:latin typeface="+mn-lt"/>
              </a:rPr>
              <a:t>Associate Professor, Co-Leader Translational Kidney Cancer Program</a:t>
            </a:r>
          </a:p>
          <a:p>
            <a:pPr algn="ctr"/>
            <a:r>
              <a:rPr lang="en-US" sz="1800" dirty="0">
                <a:latin typeface="+mn-lt"/>
              </a:rPr>
              <a:t>Department of Surgery, Urology Service</a:t>
            </a:r>
          </a:p>
          <a:p>
            <a:pPr algn="ctr"/>
            <a:r>
              <a:rPr lang="en-US" sz="1800" dirty="0">
                <a:latin typeface="+mn-lt"/>
              </a:rPr>
              <a:t>MSKCC</a:t>
            </a:r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F5874-99FE-A13B-1BBA-EFEE405DD9E1}"/>
              </a:ext>
            </a:extLst>
          </p:cNvPr>
          <p:cNvSpPr txBox="1"/>
          <p:nvPr/>
        </p:nvSpPr>
        <p:spPr>
          <a:xfrm>
            <a:off x="1022571" y="1385396"/>
            <a:ext cx="7098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Somatic Mouse Models in Kidney Cancer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F24CB-A8F6-435C-5FF7-AB47CC12E889}"/>
              </a:ext>
            </a:extLst>
          </p:cNvPr>
          <p:cNvSpPr txBox="1"/>
          <p:nvPr/>
        </p:nvSpPr>
        <p:spPr>
          <a:xfrm>
            <a:off x="7351058" y="3953015"/>
            <a:ext cx="179294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dirty="0">
                <a:latin typeface="Calibri"/>
                <a:ea typeface="ＭＳ Ｐゴシック"/>
                <a:cs typeface="Calibri"/>
              </a:rPr>
              <a:t>September 11-13, 2025</a:t>
            </a:r>
            <a:endParaRPr lang="en-US" sz="1200" dirty="0">
              <a:latin typeface="Calibri"/>
              <a:ea typeface="ＭＳ Ｐゴシック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A45199-1BE6-B4A0-F457-BF11A9975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475" y="286056"/>
            <a:ext cx="3433045" cy="435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339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B911D-2C15-F62E-F9FF-CF004CFA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cell of origin </a:t>
            </a:r>
            <a:r>
              <a:rPr lang="en-US" dirty="0" err="1"/>
              <a:t>ev</a:t>
            </a:r>
            <a:r>
              <a:rPr lang="en-US" dirty="0"/>
              <a:t>-vivo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EC19-2600-F3BC-A8C3-561FFDE96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3AC6B-939C-DD09-75D4-B4FC301B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E0302-CB5D-6FD9-3C1C-F8BDCBDE389B}"/>
              </a:ext>
            </a:extLst>
          </p:cNvPr>
          <p:cNvSpPr txBox="1"/>
          <p:nvPr/>
        </p:nvSpPr>
        <p:spPr>
          <a:xfrm>
            <a:off x="3001798" y="4134338"/>
            <a:ext cx="402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Hui et al </a:t>
            </a:r>
            <a:r>
              <a:rPr lang="en-US" sz="1800" i="1" dirty="0"/>
              <a:t>Unpublished</a:t>
            </a:r>
            <a:r>
              <a:rPr lang="en-US" sz="1800" dirty="0"/>
              <a:t> 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9784F08-892F-C82F-F4DC-C82CD3424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58592"/>
            <a:ext cx="7025573" cy="30757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6801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074BB4-36E8-FCF9-F58C-24DC526BA3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4126779" y="1753456"/>
            <a:ext cx="1964948" cy="1870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D508C-101E-E1EA-69D6-56C46124D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685"/>
            <a:ext cx="3974780" cy="2947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9FD133-66EB-C32C-649F-96AF7B4645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516"/>
          <a:stretch>
            <a:fillRect/>
          </a:stretch>
        </p:blipFill>
        <p:spPr>
          <a:xfrm>
            <a:off x="6603850" y="1753456"/>
            <a:ext cx="2023277" cy="1870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BDA566-4A15-F71D-0379-EE5ECB11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implantation can impact TME</a:t>
            </a:r>
          </a:p>
        </p:txBody>
      </p:sp>
    </p:spTree>
    <p:extLst>
      <p:ext uri="{BB962C8B-B14F-4D97-AF65-F5344CB8AC3E}">
        <p14:creationId xmlns:p14="http://schemas.microsoft.com/office/powerpoint/2010/main" val="83525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Elbow Connector 147"/>
          <p:cNvCxnSpPr/>
          <p:nvPr/>
        </p:nvCxnSpPr>
        <p:spPr bwMode="auto">
          <a:xfrm rot="10800000" flipV="1">
            <a:off x="2077504" y="4655517"/>
            <a:ext cx="221456" cy="138113"/>
          </a:xfrm>
          <a:prstGeom prst="bentConnector3">
            <a:avLst/>
          </a:prstGeom>
          <a:ln w="19050" cmpd="sng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flipV="1">
            <a:off x="1574235" y="2172371"/>
            <a:ext cx="1631479" cy="1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2"/>
          <p:cNvSpPr txBox="1">
            <a:spLocks noChangeArrowheads="1"/>
          </p:cNvSpPr>
          <p:nvPr/>
        </p:nvSpPr>
        <p:spPr bwMode="auto">
          <a:xfrm>
            <a:off x="-68225" y="118766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AA045"/>
                </a:solidFill>
                <a:latin typeface="Arial" pitchFamily="34" charset="0"/>
              </a:rPr>
              <a:t>Generation of somatic mosaic models of RCC </a:t>
            </a:r>
          </a:p>
        </p:txBody>
      </p:sp>
      <p:sp>
        <p:nvSpPr>
          <p:cNvPr id="160" name="Text Box 65"/>
          <p:cNvSpPr txBox="1">
            <a:spLocks noChangeArrowheads="1"/>
          </p:cNvSpPr>
          <p:nvPr/>
        </p:nvSpPr>
        <p:spPr bwMode="auto">
          <a:xfrm>
            <a:off x="6093258" y="1057275"/>
            <a:ext cx="1839517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i="1" dirty="0">
                <a:latin typeface="Arial" panose="020B0604020202020204" pitchFamily="34" charset="0"/>
              </a:rPr>
              <a:t>Pax8</a:t>
            </a:r>
            <a:r>
              <a:rPr lang="en-US" altLang="en-US" sz="1050" b="1" i="1" baseline="30000" dirty="0">
                <a:latin typeface="Arial" panose="020B0604020202020204" pitchFamily="34" charset="0"/>
              </a:rPr>
              <a:t>Cre/+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i="1" dirty="0">
                <a:latin typeface="Arial" panose="020B0604020202020204" pitchFamily="34" charset="0"/>
              </a:rPr>
              <a:t>H11</a:t>
            </a:r>
            <a:r>
              <a:rPr lang="en-US" altLang="en-US" sz="1050" b="1" i="1" baseline="30000" dirty="0">
                <a:latin typeface="Arial" panose="020B0604020202020204" pitchFamily="34" charset="0"/>
              </a:rPr>
              <a:t>LSL-Cas9/+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050" b="1" i="1" dirty="0">
                <a:latin typeface="Arial" panose="020B0604020202020204" pitchFamily="34" charset="0"/>
              </a:rPr>
              <a:t>R26</a:t>
            </a:r>
            <a:r>
              <a:rPr lang="en-US" altLang="en-US" sz="1050" b="1" i="1" baseline="30000" dirty="0">
                <a:latin typeface="Arial" panose="020B0604020202020204" pitchFamily="34" charset="0"/>
              </a:rPr>
              <a:t>RCFL-TdT/+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50" b="1" i="1" baseline="30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50" b="1" i="1" baseline="30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50" b="1" i="1" baseline="30000" dirty="0">
              <a:latin typeface="Arial" panose="020B0604020202020204" pitchFamily="34" charset="0"/>
            </a:endParaRPr>
          </a:p>
        </p:txBody>
      </p:sp>
      <p:cxnSp>
        <p:nvCxnSpPr>
          <p:cNvPr id="183" name="Elbow Connector 182"/>
          <p:cNvCxnSpPr/>
          <p:nvPr/>
        </p:nvCxnSpPr>
        <p:spPr bwMode="auto">
          <a:xfrm rot="10800000" flipV="1">
            <a:off x="2018712" y="2913047"/>
            <a:ext cx="221456" cy="138113"/>
          </a:xfrm>
          <a:prstGeom prst="bentConnector3">
            <a:avLst/>
          </a:prstGeom>
          <a:ln w="19050" cmpd="sng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1532130" y="1040748"/>
            <a:ext cx="1238250" cy="11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tangle 81"/>
          <p:cNvSpPr>
            <a:spLocks noChangeArrowheads="1"/>
          </p:cNvSpPr>
          <p:nvPr/>
        </p:nvSpPr>
        <p:spPr bwMode="auto">
          <a:xfrm>
            <a:off x="1703580" y="960977"/>
            <a:ext cx="204788" cy="1833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75" b="1" i="1" dirty="0">
                <a:latin typeface="Arial" charset="0"/>
              </a:rPr>
              <a:t>EX1</a:t>
            </a:r>
          </a:p>
        </p:txBody>
      </p:sp>
      <p:sp>
        <p:nvSpPr>
          <p:cNvPr id="192" name="Rectangle 81"/>
          <p:cNvSpPr>
            <a:spLocks noChangeArrowheads="1"/>
          </p:cNvSpPr>
          <p:nvPr/>
        </p:nvSpPr>
        <p:spPr bwMode="auto">
          <a:xfrm>
            <a:off x="2428672" y="962166"/>
            <a:ext cx="203597" cy="18216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75" b="1" i="1" dirty="0">
                <a:latin typeface="Arial" charset="0"/>
              </a:rPr>
              <a:t>EX2</a:t>
            </a:r>
          </a:p>
        </p:txBody>
      </p:sp>
      <p:sp>
        <p:nvSpPr>
          <p:cNvPr id="193" name="Text Box 5"/>
          <p:cNvSpPr txBox="1">
            <a:spLocks noChangeArrowheads="1"/>
          </p:cNvSpPr>
          <p:nvPr/>
        </p:nvSpPr>
        <p:spPr bwMode="auto">
          <a:xfrm>
            <a:off x="2770381" y="926448"/>
            <a:ext cx="810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i="1" dirty="0">
                <a:latin typeface="Arial" panose="020B0604020202020204" pitchFamily="34" charset="0"/>
              </a:rPr>
              <a:t>Pax8</a:t>
            </a:r>
            <a:r>
              <a:rPr lang="en-US" altLang="en-US" sz="900" b="1" i="1" baseline="30000" dirty="0">
                <a:latin typeface="Arial" panose="020B0604020202020204" pitchFamily="34" charset="0"/>
              </a:rPr>
              <a:t>Cre</a:t>
            </a:r>
            <a:endParaRPr lang="en-US" altLang="en-US" sz="900" b="1" i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 b="1" i="1" dirty="0">
              <a:latin typeface="Arial" panose="020B0604020202020204" pitchFamily="34" charset="0"/>
            </a:endParaRPr>
          </a:p>
        </p:txBody>
      </p:sp>
      <p:sp>
        <p:nvSpPr>
          <p:cNvPr id="194" name="Rectangle 91"/>
          <p:cNvSpPr>
            <a:spLocks noChangeArrowheads="1"/>
          </p:cNvSpPr>
          <p:nvPr/>
        </p:nvSpPr>
        <p:spPr bwMode="auto">
          <a:xfrm>
            <a:off x="1940515" y="960977"/>
            <a:ext cx="289322" cy="183356"/>
          </a:xfrm>
          <a:prstGeom prst="rect">
            <a:avLst/>
          </a:prstGeom>
          <a:solidFill>
            <a:schemeClr val="bg2">
              <a:lumMod val="1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75" b="1" i="1" dirty="0">
                <a:solidFill>
                  <a:schemeClr val="bg1"/>
                </a:solidFill>
                <a:latin typeface="Arial" panose="020B0604020202020204" pitchFamily="34" charset="0"/>
              </a:rPr>
              <a:t>Cre</a:t>
            </a: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2238171" y="960977"/>
            <a:ext cx="122635" cy="1833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75" b="1" i="1" dirty="0">
                <a:latin typeface="Arial" panose="020B0604020202020204" pitchFamily="34" charset="0"/>
                <a:cs typeface="Arial" pitchFamily="34" charset="0"/>
              </a:rPr>
              <a:t>pA</a:t>
            </a:r>
          </a:p>
        </p:txBody>
      </p:sp>
      <p:cxnSp>
        <p:nvCxnSpPr>
          <p:cNvPr id="226" name="Straight Connector 225"/>
          <p:cNvCxnSpPr/>
          <p:nvPr/>
        </p:nvCxnSpPr>
        <p:spPr bwMode="auto">
          <a:xfrm flipV="1">
            <a:off x="1549668" y="1615486"/>
            <a:ext cx="1631479" cy="1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91"/>
          <p:cNvSpPr>
            <a:spLocks noChangeArrowheads="1"/>
          </p:cNvSpPr>
          <p:nvPr/>
        </p:nvSpPr>
        <p:spPr bwMode="auto">
          <a:xfrm>
            <a:off x="2572350" y="1539255"/>
            <a:ext cx="258365" cy="146810"/>
          </a:xfrm>
          <a:prstGeom prst="rect">
            <a:avLst/>
          </a:prstGeom>
          <a:solidFill>
            <a:schemeClr val="bg2">
              <a:lumMod val="1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75" b="1" i="1" dirty="0">
                <a:solidFill>
                  <a:schemeClr val="bg1"/>
                </a:solidFill>
                <a:latin typeface="Arial" panose="020B0604020202020204" pitchFamily="34" charset="0"/>
              </a:rPr>
              <a:t>Cas9</a:t>
            </a:r>
          </a:p>
        </p:txBody>
      </p:sp>
      <p:sp>
        <p:nvSpPr>
          <p:cNvPr id="228" name="TextBox 112"/>
          <p:cNvSpPr txBox="1">
            <a:spLocks noChangeArrowheads="1"/>
          </p:cNvSpPr>
          <p:nvPr/>
        </p:nvSpPr>
        <p:spPr bwMode="auto">
          <a:xfrm rot="16200000">
            <a:off x="1843043" y="1356053"/>
            <a:ext cx="3529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LoxP</a:t>
            </a:r>
            <a:endParaRPr lang="en-US" altLang="en-US" sz="675" b="1" i="1" dirty="0"/>
          </a:p>
        </p:txBody>
      </p:sp>
      <p:sp>
        <p:nvSpPr>
          <p:cNvPr id="229" name="AutoShape 8"/>
          <p:cNvSpPr>
            <a:spLocks noChangeArrowheads="1"/>
          </p:cNvSpPr>
          <p:nvPr/>
        </p:nvSpPr>
        <p:spPr bwMode="auto">
          <a:xfrm>
            <a:off x="1587694" y="1537205"/>
            <a:ext cx="392969" cy="148566"/>
          </a:xfrm>
          <a:prstGeom prst="chevron">
            <a:avLst>
              <a:gd name="adj" fmla="val 7079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 dirty="0">
                <a:solidFill>
                  <a:srgbClr val="FF0000"/>
                </a:solidFill>
                <a:latin typeface="Arial" panose="020B0604020202020204" pitchFamily="34" charset="0"/>
              </a:rPr>
              <a:t>   CAG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2106326" y="1535478"/>
            <a:ext cx="351435" cy="14856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>
                <a:solidFill>
                  <a:schemeClr val="bg1"/>
                </a:solidFill>
                <a:latin typeface="Arial" panose="020B0604020202020204" pitchFamily="34" charset="0"/>
              </a:rPr>
              <a:t>STOP</a:t>
            </a:r>
          </a:p>
        </p:txBody>
      </p:sp>
      <p:sp>
        <p:nvSpPr>
          <p:cNvPr id="231" name="AutoShape 7"/>
          <p:cNvSpPr>
            <a:spLocks noChangeArrowheads="1"/>
          </p:cNvSpPr>
          <p:nvPr/>
        </p:nvSpPr>
        <p:spPr bwMode="auto">
          <a:xfrm rot="5400000">
            <a:off x="2440189" y="1569383"/>
            <a:ext cx="147638" cy="83344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sp>
        <p:nvSpPr>
          <p:cNvPr id="232" name="AutoShape 7"/>
          <p:cNvSpPr>
            <a:spLocks noChangeArrowheads="1"/>
          </p:cNvSpPr>
          <p:nvPr/>
        </p:nvSpPr>
        <p:spPr bwMode="auto">
          <a:xfrm rot="5400000">
            <a:off x="1979211" y="1567598"/>
            <a:ext cx="146447" cy="83344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sp>
        <p:nvSpPr>
          <p:cNvPr id="233" name="TextBox 112"/>
          <p:cNvSpPr txBox="1">
            <a:spLocks noChangeArrowheads="1"/>
          </p:cNvSpPr>
          <p:nvPr/>
        </p:nvSpPr>
        <p:spPr bwMode="auto">
          <a:xfrm rot="-5400000">
            <a:off x="2326206" y="1320665"/>
            <a:ext cx="3529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/>
              <a:t>LoxP</a:t>
            </a:r>
          </a:p>
        </p:txBody>
      </p:sp>
      <p:sp>
        <p:nvSpPr>
          <p:cNvPr id="234" name="TextBox 23"/>
          <p:cNvSpPr txBox="1">
            <a:spLocks noChangeArrowheads="1"/>
          </p:cNvSpPr>
          <p:nvPr/>
        </p:nvSpPr>
        <p:spPr bwMode="auto">
          <a:xfrm>
            <a:off x="3143250" y="1343164"/>
            <a:ext cx="12573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i="1" dirty="0">
                <a:solidFill>
                  <a:srgbClr val="000000"/>
                </a:solidFill>
                <a:latin typeface="Arial" panose="020B0604020202020204" pitchFamily="34" charset="0"/>
              </a:rPr>
              <a:t>H11</a:t>
            </a:r>
            <a:r>
              <a:rPr lang="en-US" altLang="en-US" sz="1050" b="1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LSL-Cas9</a:t>
            </a:r>
          </a:p>
        </p:txBody>
      </p:sp>
      <p:sp>
        <p:nvSpPr>
          <p:cNvPr id="2" name="Down Arrow 1"/>
          <p:cNvSpPr/>
          <p:nvPr/>
        </p:nvSpPr>
        <p:spPr>
          <a:xfrm>
            <a:off x="2320162" y="2469498"/>
            <a:ext cx="150181" cy="23279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2" name="Text Box 5"/>
          <p:cNvSpPr txBox="1">
            <a:spLocks noChangeArrowheads="1"/>
          </p:cNvSpPr>
          <p:nvPr/>
        </p:nvSpPr>
        <p:spPr bwMode="auto">
          <a:xfrm>
            <a:off x="2435442" y="2469498"/>
            <a:ext cx="501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i="1" dirty="0">
                <a:latin typeface="Arial" panose="020B0604020202020204" pitchFamily="34" charset="0"/>
              </a:rPr>
              <a:t>+ CRE</a:t>
            </a:r>
            <a:endParaRPr lang="en-US" altLang="en-US" sz="900" b="1" i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 flipV="1">
            <a:off x="1554786" y="3049752"/>
            <a:ext cx="1631479" cy="1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2"/>
          <p:cNvSpPr txBox="1">
            <a:spLocks noChangeArrowheads="1"/>
          </p:cNvSpPr>
          <p:nvPr/>
        </p:nvSpPr>
        <p:spPr bwMode="auto">
          <a:xfrm rot="16200000">
            <a:off x="1848161" y="2796282"/>
            <a:ext cx="3529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LoxP</a:t>
            </a:r>
            <a:endParaRPr lang="en-US" altLang="en-US" sz="675" b="1" i="1" dirty="0"/>
          </a:p>
        </p:txBody>
      </p:sp>
      <p:sp>
        <p:nvSpPr>
          <p:cNvPr id="119" name="AutoShape 8"/>
          <p:cNvSpPr>
            <a:spLocks noChangeArrowheads="1"/>
          </p:cNvSpPr>
          <p:nvPr/>
        </p:nvSpPr>
        <p:spPr bwMode="auto">
          <a:xfrm>
            <a:off x="1592812" y="2977435"/>
            <a:ext cx="392969" cy="148566"/>
          </a:xfrm>
          <a:prstGeom prst="chevron">
            <a:avLst>
              <a:gd name="adj" fmla="val 7079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 dirty="0">
                <a:solidFill>
                  <a:srgbClr val="FF0000"/>
                </a:solidFill>
                <a:latin typeface="Arial" panose="020B0604020202020204" pitchFamily="34" charset="0"/>
              </a:rPr>
              <a:t>   CAG</a:t>
            </a:r>
          </a:p>
        </p:txBody>
      </p:sp>
      <p:sp>
        <p:nvSpPr>
          <p:cNvPr id="122" name="AutoShape 7"/>
          <p:cNvSpPr>
            <a:spLocks noChangeArrowheads="1"/>
          </p:cNvSpPr>
          <p:nvPr/>
        </p:nvSpPr>
        <p:spPr bwMode="auto">
          <a:xfrm rot="5400000">
            <a:off x="1984329" y="3007827"/>
            <a:ext cx="146447" cy="83344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sp>
        <p:nvSpPr>
          <p:cNvPr id="69" name="TextBox 112"/>
          <p:cNvSpPr txBox="1">
            <a:spLocks noChangeArrowheads="1"/>
          </p:cNvSpPr>
          <p:nvPr/>
        </p:nvSpPr>
        <p:spPr bwMode="auto">
          <a:xfrm rot="16200000">
            <a:off x="1823135" y="1918038"/>
            <a:ext cx="3529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LoxP</a:t>
            </a:r>
            <a:endParaRPr lang="en-US" altLang="en-US" sz="675" b="1" i="1" dirty="0"/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>
            <a:off x="1585675" y="2099190"/>
            <a:ext cx="392969" cy="148566"/>
          </a:xfrm>
          <a:prstGeom prst="chevron">
            <a:avLst>
              <a:gd name="adj" fmla="val 7079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 dirty="0">
                <a:solidFill>
                  <a:srgbClr val="FF0000"/>
                </a:solidFill>
                <a:latin typeface="Arial" panose="020B0604020202020204" pitchFamily="34" charset="0"/>
              </a:rPr>
              <a:t>   CAG</a:t>
            </a:r>
          </a:p>
        </p:txBody>
      </p:sp>
      <p:sp>
        <p:nvSpPr>
          <p:cNvPr id="71" name="Rectangle 91"/>
          <p:cNvSpPr>
            <a:spLocks noChangeArrowheads="1"/>
          </p:cNvSpPr>
          <p:nvPr/>
        </p:nvSpPr>
        <p:spPr bwMode="auto">
          <a:xfrm>
            <a:off x="2086419" y="2097463"/>
            <a:ext cx="302275" cy="14856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 dirty="0">
                <a:solidFill>
                  <a:schemeClr val="bg1"/>
                </a:solidFill>
                <a:latin typeface="Arial" panose="020B0604020202020204" pitchFamily="34" charset="0"/>
              </a:rPr>
              <a:t>STOP</a:t>
            </a:r>
          </a:p>
        </p:txBody>
      </p:sp>
      <p:sp>
        <p:nvSpPr>
          <p:cNvPr id="72" name="AutoShape 7"/>
          <p:cNvSpPr>
            <a:spLocks noChangeArrowheads="1"/>
          </p:cNvSpPr>
          <p:nvPr/>
        </p:nvSpPr>
        <p:spPr bwMode="auto">
          <a:xfrm rot="5400000">
            <a:off x="2382468" y="2131368"/>
            <a:ext cx="147638" cy="83344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sp>
        <p:nvSpPr>
          <p:cNvPr id="73" name="AutoShape 7"/>
          <p:cNvSpPr>
            <a:spLocks noChangeArrowheads="1"/>
          </p:cNvSpPr>
          <p:nvPr/>
        </p:nvSpPr>
        <p:spPr bwMode="auto">
          <a:xfrm rot="5400000">
            <a:off x="1965266" y="2129582"/>
            <a:ext cx="146447" cy="83344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sp>
        <p:nvSpPr>
          <p:cNvPr id="74" name="TextBox 112"/>
          <p:cNvSpPr txBox="1">
            <a:spLocks noChangeArrowheads="1"/>
          </p:cNvSpPr>
          <p:nvPr/>
        </p:nvSpPr>
        <p:spPr bwMode="auto">
          <a:xfrm rot="-5400000">
            <a:off x="2280411" y="1882650"/>
            <a:ext cx="3529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LoxP</a:t>
            </a:r>
            <a:endParaRPr lang="en-US" altLang="en-US" sz="675" b="1" i="1" dirty="0"/>
          </a:p>
        </p:txBody>
      </p:sp>
      <p:sp>
        <p:nvSpPr>
          <p:cNvPr id="75" name="TextBox 23"/>
          <p:cNvSpPr txBox="1">
            <a:spLocks noChangeArrowheads="1"/>
          </p:cNvSpPr>
          <p:nvPr/>
        </p:nvSpPr>
        <p:spPr bwMode="auto">
          <a:xfrm>
            <a:off x="3138283" y="1905149"/>
            <a:ext cx="12573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i="1" dirty="0">
                <a:solidFill>
                  <a:srgbClr val="000000"/>
                </a:solidFill>
                <a:latin typeface="Arial" panose="020B0604020202020204" pitchFamily="34" charset="0"/>
              </a:rPr>
              <a:t>R26</a:t>
            </a:r>
            <a:r>
              <a:rPr lang="en-US" altLang="en-US" sz="1050" b="1" i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RCFL-TdT</a:t>
            </a:r>
          </a:p>
        </p:txBody>
      </p:sp>
      <p:sp>
        <p:nvSpPr>
          <p:cNvPr id="76" name="Rectangle 91"/>
          <p:cNvSpPr>
            <a:spLocks noChangeArrowheads="1"/>
          </p:cNvSpPr>
          <p:nvPr/>
        </p:nvSpPr>
        <p:spPr bwMode="auto">
          <a:xfrm>
            <a:off x="3049044" y="2096499"/>
            <a:ext cx="258365" cy="150019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75" b="1" i="1" dirty="0" err="1">
                <a:latin typeface="Arial" panose="020B0604020202020204" pitchFamily="34" charset="0"/>
              </a:rPr>
              <a:t>TdT</a:t>
            </a:r>
            <a:endParaRPr lang="en-US" altLang="en-US" sz="675" b="1" i="1" dirty="0">
              <a:latin typeface="Arial" panose="020B0604020202020204" pitchFamily="34" charset="0"/>
            </a:endParaRPr>
          </a:p>
        </p:txBody>
      </p:sp>
      <p:sp>
        <p:nvSpPr>
          <p:cNvPr id="79" name="TextBox 112"/>
          <p:cNvSpPr txBox="1">
            <a:spLocks noChangeArrowheads="1"/>
          </p:cNvSpPr>
          <p:nvPr/>
        </p:nvSpPr>
        <p:spPr bwMode="auto">
          <a:xfrm rot="16200000">
            <a:off x="2409093" y="1916658"/>
            <a:ext cx="28565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Frt</a:t>
            </a:r>
            <a:endParaRPr lang="en-US" altLang="en-US" sz="675" b="1" i="1" dirty="0"/>
          </a:p>
        </p:txBody>
      </p:sp>
      <p:sp>
        <p:nvSpPr>
          <p:cNvPr id="80" name="Rectangle 91"/>
          <p:cNvSpPr>
            <a:spLocks noChangeArrowheads="1"/>
          </p:cNvSpPr>
          <p:nvPr/>
        </p:nvSpPr>
        <p:spPr bwMode="auto">
          <a:xfrm>
            <a:off x="2619486" y="2096083"/>
            <a:ext cx="302275" cy="14856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 dirty="0">
                <a:solidFill>
                  <a:schemeClr val="bg1"/>
                </a:solidFill>
                <a:latin typeface="Arial" panose="020B0604020202020204" pitchFamily="34" charset="0"/>
              </a:rPr>
              <a:t>STOP</a:t>
            </a:r>
          </a:p>
        </p:txBody>
      </p:sp>
      <p:sp>
        <p:nvSpPr>
          <p:cNvPr id="81" name="AutoShape 7"/>
          <p:cNvSpPr>
            <a:spLocks noChangeArrowheads="1"/>
          </p:cNvSpPr>
          <p:nvPr/>
        </p:nvSpPr>
        <p:spPr bwMode="auto">
          <a:xfrm rot="5400000">
            <a:off x="2915535" y="2129988"/>
            <a:ext cx="147638" cy="83344"/>
          </a:xfrm>
          <a:prstGeom prst="triangle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sp>
        <p:nvSpPr>
          <p:cNvPr id="82" name="AutoShape 7"/>
          <p:cNvSpPr>
            <a:spLocks noChangeArrowheads="1"/>
          </p:cNvSpPr>
          <p:nvPr/>
        </p:nvSpPr>
        <p:spPr bwMode="auto">
          <a:xfrm rot="5400000">
            <a:off x="2498333" y="2128202"/>
            <a:ext cx="146447" cy="83344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sp>
        <p:nvSpPr>
          <p:cNvPr id="83" name="TextBox 112"/>
          <p:cNvSpPr txBox="1">
            <a:spLocks noChangeArrowheads="1"/>
          </p:cNvSpPr>
          <p:nvPr/>
        </p:nvSpPr>
        <p:spPr bwMode="auto">
          <a:xfrm rot="-5400000">
            <a:off x="2805943" y="1906908"/>
            <a:ext cx="28565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Frt</a:t>
            </a:r>
            <a:endParaRPr lang="en-US" altLang="en-US" sz="675" b="1" i="1" dirty="0"/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1564884" y="3543971"/>
            <a:ext cx="1631479" cy="1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112"/>
          <p:cNvSpPr txBox="1">
            <a:spLocks noChangeArrowheads="1"/>
          </p:cNvSpPr>
          <p:nvPr/>
        </p:nvSpPr>
        <p:spPr bwMode="auto">
          <a:xfrm rot="16200000">
            <a:off x="1823135" y="3289638"/>
            <a:ext cx="3529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LoxP</a:t>
            </a:r>
            <a:endParaRPr lang="en-US" altLang="en-US" sz="675" b="1" i="1" dirty="0"/>
          </a:p>
        </p:txBody>
      </p:sp>
      <p:sp>
        <p:nvSpPr>
          <p:cNvPr id="95" name="AutoShape 8"/>
          <p:cNvSpPr>
            <a:spLocks noChangeArrowheads="1"/>
          </p:cNvSpPr>
          <p:nvPr/>
        </p:nvSpPr>
        <p:spPr bwMode="auto">
          <a:xfrm>
            <a:off x="1585675" y="3470790"/>
            <a:ext cx="392969" cy="148566"/>
          </a:xfrm>
          <a:prstGeom prst="chevron">
            <a:avLst>
              <a:gd name="adj" fmla="val 7079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 dirty="0">
                <a:solidFill>
                  <a:srgbClr val="FF0000"/>
                </a:solidFill>
                <a:latin typeface="Arial" panose="020B0604020202020204" pitchFamily="34" charset="0"/>
              </a:rPr>
              <a:t>   CAG</a:t>
            </a:r>
          </a:p>
        </p:txBody>
      </p:sp>
      <p:sp>
        <p:nvSpPr>
          <p:cNvPr id="98" name="AutoShape 7"/>
          <p:cNvSpPr>
            <a:spLocks noChangeArrowheads="1"/>
          </p:cNvSpPr>
          <p:nvPr/>
        </p:nvSpPr>
        <p:spPr bwMode="auto">
          <a:xfrm rot="5400000">
            <a:off x="1965266" y="3501182"/>
            <a:ext cx="146447" cy="83344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sp>
        <p:nvSpPr>
          <p:cNvPr id="101" name="Rectangle 91"/>
          <p:cNvSpPr>
            <a:spLocks noChangeArrowheads="1"/>
          </p:cNvSpPr>
          <p:nvPr/>
        </p:nvSpPr>
        <p:spPr bwMode="auto">
          <a:xfrm>
            <a:off x="2627704" y="3468099"/>
            <a:ext cx="258365" cy="150019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75" b="1" i="1" dirty="0" err="1">
                <a:latin typeface="Arial" panose="020B0604020202020204" pitchFamily="34" charset="0"/>
              </a:rPr>
              <a:t>TdT</a:t>
            </a:r>
            <a:endParaRPr lang="en-US" altLang="en-US" sz="675" b="1" i="1" dirty="0">
              <a:latin typeface="Arial" panose="020B0604020202020204" pitchFamily="34" charset="0"/>
            </a:endParaRPr>
          </a:p>
        </p:txBody>
      </p:sp>
      <p:sp>
        <p:nvSpPr>
          <p:cNvPr id="102" name="TextBox 112"/>
          <p:cNvSpPr txBox="1">
            <a:spLocks noChangeArrowheads="1"/>
          </p:cNvSpPr>
          <p:nvPr/>
        </p:nvSpPr>
        <p:spPr bwMode="auto">
          <a:xfrm rot="16200000">
            <a:off x="1987753" y="3288258"/>
            <a:ext cx="28565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Frt</a:t>
            </a:r>
            <a:endParaRPr lang="en-US" altLang="en-US" sz="675" b="1" i="1" dirty="0"/>
          </a:p>
        </p:txBody>
      </p:sp>
      <p:sp>
        <p:nvSpPr>
          <p:cNvPr id="103" name="Rectangle 91"/>
          <p:cNvSpPr>
            <a:spLocks noChangeArrowheads="1"/>
          </p:cNvSpPr>
          <p:nvPr/>
        </p:nvSpPr>
        <p:spPr bwMode="auto">
          <a:xfrm>
            <a:off x="2198147" y="3467683"/>
            <a:ext cx="302275" cy="14856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 dirty="0">
                <a:solidFill>
                  <a:schemeClr val="bg1"/>
                </a:solidFill>
                <a:latin typeface="Arial" panose="020B0604020202020204" pitchFamily="34" charset="0"/>
              </a:rPr>
              <a:t>STOP</a:t>
            </a:r>
          </a:p>
        </p:txBody>
      </p:sp>
      <p:sp>
        <p:nvSpPr>
          <p:cNvPr id="104" name="AutoShape 7"/>
          <p:cNvSpPr>
            <a:spLocks noChangeArrowheads="1"/>
          </p:cNvSpPr>
          <p:nvPr/>
        </p:nvSpPr>
        <p:spPr bwMode="auto">
          <a:xfrm rot="5400000">
            <a:off x="2494195" y="3501588"/>
            <a:ext cx="147638" cy="83344"/>
          </a:xfrm>
          <a:prstGeom prst="triangle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 rot="5400000">
            <a:off x="2076994" y="3499802"/>
            <a:ext cx="146447" cy="83344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sp>
        <p:nvSpPr>
          <p:cNvPr id="106" name="TextBox 112"/>
          <p:cNvSpPr txBox="1">
            <a:spLocks noChangeArrowheads="1"/>
          </p:cNvSpPr>
          <p:nvPr/>
        </p:nvSpPr>
        <p:spPr bwMode="auto">
          <a:xfrm rot="-5400000">
            <a:off x="2384604" y="3278508"/>
            <a:ext cx="28565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Frt</a:t>
            </a:r>
            <a:endParaRPr lang="en-US" altLang="en-US" sz="675" b="1" i="1" dirty="0"/>
          </a:p>
        </p:txBody>
      </p:sp>
      <p:cxnSp>
        <p:nvCxnSpPr>
          <p:cNvPr id="107" name="Elbow Connector 106"/>
          <p:cNvCxnSpPr/>
          <p:nvPr/>
        </p:nvCxnSpPr>
        <p:spPr bwMode="auto">
          <a:xfrm rot="10800000" flipV="1">
            <a:off x="2019235" y="4160232"/>
            <a:ext cx="221456" cy="138113"/>
          </a:xfrm>
          <a:prstGeom prst="bentConnector3">
            <a:avLst/>
          </a:prstGeom>
          <a:ln w="19050" cmpd="sng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Down Arrow 110"/>
          <p:cNvSpPr/>
          <p:nvPr/>
        </p:nvSpPr>
        <p:spPr>
          <a:xfrm>
            <a:off x="2320685" y="3850033"/>
            <a:ext cx="150181" cy="23279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2" name="Text Box 5"/>
          <p:cNvSpPr txBox="1">
            <a:spLocks noChangeArrowheads="1"/>
          </p:cNvSpPr>
          <p:nvPr/>
        </p:nvSpPr>
        <p:spPr bwMode="auto">
          <a:xfrm>
            <a:off x="2435965" y="3850033"/>
            <a:ext cx="59506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i="1" dirty="0">
                <a:latin typeface="Arial" panose="020B0604020202020204" pitchFamily="34" charset="0"/>
              </a:rPr>
              <a:t>+ FLPO</a:t>
            </a:r>
            <a:endParaRPr lang="en-US" altLang="en-US" sz="900" b="1" i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3" name="Straight Connector 112"/>
          <p:cNvCxnSpPr/>
          <p:nvPr/>
        </p:nvCxnSpPr>
        <p:spPr bwMode="auto">
          <a:xfrm flipV="1">
            <a:off x="1555308" y="4296937"/>
            <a:ext cx="1631479" cy="1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2"/>
          <p:cNvSpPr txBox="1">
            <a:spLocks noChangeArrowheads="1"/>
          </p:cNvSpPr>
          <p:nvPr/>
        </p:nvSpPr>
        <p:spPr bwMode="auto">
          <a:xfrm rot="16200000">
            <a:off x="1848684" y="4043467"/>
            <a:ext cx="3529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LoxP</a:t>
            </a:r>
            <a:endParaRPr lang="en-US" altLang="en-US" sz="675" b="1" i="1" dirty="0"/>
          </a:p>
        </p:txBody>
      </p:sp>
      <p:sp>
        <p:nvSpPr>
          <p:cNvPr id="121" name="AutoShape 8"/>
          <p:cNvSpPr>
            <a:spLocks noChangeArrowheads="1"/>
          </p:cNvSpPr>
          <p:nvPr/>
        </p:nvSpPr>
        <p:spPr bwMode="auto">
          <a:xfrm>
            <a:off x="1593334" y="4224619"/>
            <a:ext cx="392969" cy="148566"/>
          </a:xfrm>
          <a:prstGeom prst="chevron">
            <a:avLst>
              <a:gd name="adj" fmla="val 7079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 dirty="0">
                <a:solidFill>
                  <a:srgbClr val="FF0000"/>
                </a:solidFill>
                <a:latin typeface="Arial" panose="020B0604020202020204" pitchFamily="34" charset="0"/>
              </a:rPr>
              <a:t>   CAG</a:t>
            </a:r>
          </a:p>
        </p:txBody>
      </p:sp>
      <p:sp>
        <p:nvSpPr>
          <p:cNvPr id="123" name="AutoShape 7"/>
          <p:cNvSpPr>
            <a:spLocks noChangeArrowheads="1"/>
          </p:cNvSpPr>
          <p:nvPr/>
        </p:nvSpPr>
        <p:spPr bwMode="auto">
          <a:xfrm rot="5400000">
            <a:off x="1984852" y="4255012"/>
            <a:ext cx="146447" cy="83344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cxnSp>
        <p:nvCxnSpPr>
          <p:cNvPr id="127" name="Straight Connector 126"/>
          <p:cNvCxnSpPr/>
          <p:nvPr/>
        </p:nvCxnSpPr>
        <p:spPr bwMode="auto">
          <a:xfrm flipV="1">
            <a:off x="1565406" y="4791156"/>
            <a:ext cx="1631479" cy="1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12"/>
          <p:cNvSpPr txBox="1">
            <a:spLocks noChangeArrowheads="1"/>
          </p:cNvSpPr>
          <p:nvPr/>
        </p:nvSpPr>
        <p:spPr bwMode="auto">
          <a:xfrm rot="16200000">
            <a:off x="1823658" y="4536822"/>
            <a:ext cx="3529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LoxP</a:t>
            </a:r>
            <a:endParaRPr lang="en-US" altLang="en-US" sz="675" b="1" i="1" dirty="0"/>
          </a:p>
        </p:txBody>
      </p:sp>
      <p:sp>
        <p:nvSpPr>
          <p:cNvPr id="129" name="AutoShape 8"/>
          <p:cNvSpPr>
            <a:spLocks noChangeArrowheads="1"/>
          </p:cNvSpPr>
          <p:nvPr/>
        </p:nvSpPr>
        <p:spPr bwMode="auto">
          <a:xfrm>
            <a:off x="1586198" y="4717975"/>
            <a:ext cx="392969" cy="148566"/>
          </a:xfrm>
          <a:prstGeom prst="chevron">
            <a:avLst>
              <a:gd name="adj" fmla="val 7079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 dirty="0">
                <a:solidFill>
                  <a:srgbClr val="FF0000"/>
                </a:solidFill>
                <a:latin typeface="Arial" panose="020B0604020202020204" pitchFamily="34" charset="0"/>
              </a:rPr>
              <a:t>   CAG</a:t>
            </a:r>
          </a:p>
        </p:txBody>
      </p:sp>
      <p:sp>
        <p:nvSpPr>
          <p:cNvPr id="130" name="AutoShape 7"/>
          <p:cNvSpPr>
            <a:spLocks noChangeArrowheads="1"/>
          </p:cNvSpPr>
          <p:nvPr/>
        </p:nvSpPr>
        <p:spPr bwMode="auto">
          <a:xfrm rot="5400000">
            <a:off x="1965789" y="4748367"/>
            <a:ext cx="146447" cy="83344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sp>
        <p:nvSpPr>
          <p:cNvPr id="131" name="Rectangle 91"/>
          <p:cNvSpPr>
            <a:spLocks noChangeArrowheads="1"/>
          </p:cNvSpPr>
          <p:nvPr/>
        </p:nvSpPr>
        <p:spPr bwMode="auto">
          <a:xfrm>
            <a:off x="2207521" y="4715284"/>
            <a:ext cx="258365" cy="150019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75" b="1" i="1" dirty="0" err="1">
                <a:latin typeface="Arial" panose="020B0604020202020204" pitchFamily="34" charset="0"/>
              </a:rPr>
              <a:t>TdT</a:t>
            </a:r>
            <a:endParaRPr lang="en-US" altLang="en-US" sz="675" b="1" i="1" dirty="0">
              <a:latin typeface="Arial" panose="020B0604020202020204" pitchFamily="34" charset="0"/>
            </a:endParaRPr>
          </a:p>
        </p:txBody>
      </p:sp>
      <p:sp>
        <p:nvSpPr>
          <p:cNvPr id="132" name="TextBox 112"/>
          <p:cNvSpPr txBox="1">
            <a:spLocks noChangeArrowheads="1"/>
          </p:cNvSpPr>
          <p:nvPr/>
        </p:nvSpPr>
        <p:spPr bwMode="auto">
          <a:xfrm rot="16200000">
            <a:off x="1988276" y="4535442"/>
            <a:ext cx="28565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Frt</a:t>
            </a:r>
            <a:endParaRPr lang="en-US" altLang="en-US" sz="675" b="1" i="1" dirty="0"/>
          </a:p>
        </p:txBody>
      </p:sp>
      <p:sp>
        <p:nvSpPr>
          <p:cNvPr id="135" name="AutoShape 7"/>
          <p:cNvSpPr>
            <a:spLocks noChangeArrowheads="1"/>
          </p:cNvSpPr>
          <p:nvPr/>
        </p:nvSpPr>
        <p:spPr bwMode="auto">
          <a:xfrm rot="5400000">
            <a:off x="2077516" y="4746987"/>
            <a:ext cx="146447" cy="83344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i="1">
              <a:latin typeface="Arial" panose="020B0604020202020204" pitchFamily="34" charset="0"/>
            </a:endParaRPr>
          </a:p>
        </p:txBody>
      </p:sp>
      <p:sp>
        <p:nvSpPr>
          <p:cNvPr id="137" name="Rectangle 91"/>
          <p:cNvSpPr>
            <a:spLocks noChangeArrowheads="1"/>
          </p:cNvSpPr>
          <p:nvPr/>
        </p:nvSpPr>
        <p:spPr bwMode="auto">
          <a:xfrm>
            <a:off x="2153491" y="2974074"/>
            <a:ext cx="258365" cy="149405"/>
          </a:xfrm>
          <a:prstGeom prst="rect">
            <a:avLst/>
          </a:prstGeom>
          <a:solidFill>
            <a:schemeClr val="bg2">
              <a:lumMod val="1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75" b="1" i="1" dirty="0">
                <a:solidFill>
                  <a:schemeClr val="bg1"/>
                </a:solidFill>
                <a:latin typeface="Arial" panose="020B0604020202020204" pitchFamily="34" charset="0"/>
              </a:rPr>
              <a:t>Cas9</a:t>
            </a:r>
          </a:p>
        </p:txBody>
      </p:sp>
      <p:sp>
        <p:nvSpPr>
          <p:cNvPr id="144" name="Rectangle 91"/>
          <p:cNvSpPr>
            <a:spLocks noChangeArrowheads="1"/>
          </p:cNvSpPr>
          <p:nvPr/>
        </p:nvSpPr>
        <p:spPr bwMode="auto">
          <a:xfrm>
            <a:off x="2152447" y="4221673"/>
            <a:ext cx="258365" cy="149043"/>
          </a:xfrm>
          <a:prstGeom prst="rect">
            <a:avLst/>
          </a:prstGeom>
          <a:solidFill>
            <a:schemeClr val="bg2">
              <a:lumMod val="1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75" b="1" i="1" dirty="0">
                <a:solidFill>
                  <a:schemeClr val="bg1"/>
                </a:solidFill>
                <a:latin typeface="Arial" panose="020B0604020202020204" pitchFamily="34" charset="0"/>
              </a:rPr>
              <a:t>Cas9</a:t>
            </a:r>
          </a:p>
        </p:txBody>
      </p:sp>
      <p:cxnSp>
        <p:nvCxnSpPr>
          <p:cNvPr id="209" name="Straight Connector 208"/>
          <p:cNvCxnSpPr/>
          <p:nvPr/>
        </p:nvCxnSpPr>
        <p:spPr>
          <a:xfrm flipH="1">
            <a:off x="5041905" y="1735465"/>
            <a:ext cx="1487444" cy="1171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 bwMode="auto">
          <a:xfrm rot="10800000" flipV="1">
            <a:off x="6464161" y="4182404"/>
            <a:ext cx="206930" cy="124019"/>
          </a:xfrm>
          <a:prstGeom prst="bentConnector3">
            <a:avLst/>
          </a:prstGeom>
          <a:ln w="19050" cmpd="sng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3"/>
          <p:cNvGrpSpPr>
            <a:grpSpLocks/>
          </p:cNvGrpSpPr>
          <p:nvPr/>
        </p:nvGrpSpPr>
        <p:grpSpPr bwMode="auto">
          <a:xfrm>
            <a:off x="5233035" y="3095455"/>
            <a:ext cx="1341217" cy="423376"/>
            <a:chOff x="188745" y="5525410"/>
            <a:chExt cx="1931178" cy="1066535"/>
          </a:xfrm>
        </p:grpSpPr>
        <p:cxnSp>
          <p:nvCxnSpPr>
            <p:cNvPr id="151" name="Straight Connector 150"/>
            <p:cNvCxnSpPr>
              <a:cxnSpLocks noChangeShapeType="1"/>
            </p:cNvCxnSpPr>
            <p:nvPr/>
          </p:nvCxnSpPr>
          <p:spPr bwMode="auto">
            <a:xfrm>
              <a:off x="797463" y="5525410"/>
              <a:ext cx="991571" cy="91301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2" name="Group 6"/>
            <p:cNvGrpSpPr>
              <a:grpSpLocks/>
            </p:cNvGrpSpPr>
            <p:nvPr/>
          </p:nvGrpSpPr>
          <p:grpSpPr bwMode="auto">
            <a:xfrm>
              <a:off x="188745" y="5852024"/>
              <a:ext cx="1931178" cy="739921"/>
              <a:chOff x="1251065" y="4538517"/>
              <a:chExt cx="1931178" cy="739921"/>
            </a:xfrm>
          </p:grpSpPr>
          <p:cxnSp>
            <p:nvCxnSpPr>
              <p:cNvPr id="154" name="Elbow Connector 153"/>
              <p:cNvCxnSpPr/>
              <p:nvPr/>
            </p:nvCxnSpPr>
            <p:spPr>
              <a:xfrm rot="10800000" flipV="1">
                <a:off x="1697993" y="4887915"/>
                <a:ext cx="310767" cy="253167"/>
              </a:xfrm>
              <a:prstGeom prst="bentConnector3">
                <a:avLst/>
              </a:prstGeom>
              <a:ln w="19050" cmpd="sng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Elbow Connector 155"/>
              <p:cNvCxnSpPr/>
              <p:nvPr/>
            </p:nvCxnSpPr>
            <p:spPr>
              <a:xfrm rot="10800000" flipV="1">
                <a:off x="2561412" y="4887915"/>
                <a:ext cx="310767" cy="253167"/>
              </a:xfrm>
              <a:prstGeom prst="bentConnector3">
                <a:avLst/>
              </a:prstGeom>
              <a:ln w="19050" cmpd="sng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cxnSpLocks noChangeShapeType="1"/>
              </p:cNvCxnSpPr>
              <p:nvPr/>
            </p:nvCxnSpPr>
            <p:spPr bwMode="auto">
              <a:xfrm>
                <a:off x="1251065" y="5141082"/>
                <a:ext cx="16002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8" name="AutoShape 6"/>
              <p:cNvSpPr>
                <a:spLocks noChangeArrowheads="1"/>
              </p:cNvSpPr>
              <p:nvPr/>
            </p:nvSpPr>
            <p:spPr bwMode="auto">
              <a:xfrm>
                <a:off x="1481737" y="5003725"/>
                <a:ext cx="297952" cy="272021"/>
              </a:xfrm>
              <a:prstGeom prst="homePlate">
                <a:avLst>
                  <a:gd name="adj" fmla="val 50245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75" b="1" dirty="0">
                    <a:latin typeface="Arial" panose="020B0604020202020204" pitchFamily="34" charset="0"/>
                    <a:cs typeface="Arial" pitchFamily="34" charset="0"/>
                  </a:rPr>
                  <a:t>U6</a:t>
                </a:r>
              </a:p>
            </p:txBody>
          </p:sp>
          <p:sp>
            <p:nvSpPr>
              <p:cNvPr id="198" name="AutoShape 6"/>
              <p:cNvSpPr>
                <a:spLocks noChangeArrowheads="1"/>
              </p:cNvSpPr>
              <p:nvPr/>
            </p:nvSpPr>
            <p:spPr bwMode="auto">
              <a:xfrm>
                <a:off x="2354768" y="5003725"/>
                <a:ext cx="297952" cy="274713"/>
              </a:xfrm>
              <a:prstGeom prst="homePlate">
                <a:avLst>
                  <a:gd name="adj" fmla="val 50245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75" b="1" dirty="0">
                    <a:latin typeface="Arial" panose="020B0604020202020204" pitchFamily="34" charset="0"/>
                    <a:cs typeface="Arial" pitchFamily="34" charset="0"/>
                  </a:rPr>
                  <a:t>U6</a:t>
                </a:r>
              </a:p>
            </p:txBody>
          </p:sp>
          <p:sp>
            <p:nvSpPr>
              <p:cNvPr id="199" name="TextBox 293"/>
              <p:cNvSpPr txBox="1">
                <a:spLocks noChangeArrowheads="1"/>
              </p:cNvSpPr>
              <p:nvPr/>
            </p:nvSpPr>
            <p:spPr bwMode="auto">
              <a:xfrm>
                <a:off x="2397021" y="4538517"/>
                <a:ext cx="785222" cy="494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675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sgRNA</a:t>
                </a:r>
                <a:r>
                  <a:rPr lang="en-US" altLang="en-US" sz="67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</a:p>
            </p:txBody>
          </p:sp>
          <p:sp>
            <p:nvSpPr>
              <p:cNvPr id="200" name="TextBox 280"/>
              <p:cNvSpPr txBox="1">
                <a:spLocks noChangeArrowheads="1"/>
              </p:cNvSpPr>
              <p:nvPr/>
            </p:nvSpPr>
            <p:spPr bwMode="auto">
              <a:xfrm>
                <a:off x="1516280" y="4548269"/>
                <a:ext cx="785222" cy="494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675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sgRNA</a:t>
                </a:r>
                <a:r>
                  <a:rPr lang="en-US" altLang="en-US" sz="67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</a:p>
            </p:txBody>
          </p:sp>
        </p:grpSp>
        <p:cxnSp>
          <p:nvCxnSpPr>
            <p:cNvPr id="153" name="Straight Connector 152"/>
            <p:cNvCxnSpPr>
              <a:cxnSpLocks noChangeShapeType="1"/>
            </p:cNvCxnSpPr>
            <p:nvPr/>
          </p:nvCxnSpPr>
          <p:spPr bwMode="auto">
            <a:xfrm flipH="1">
              <a:off x="188745" y="5525410"/>
              <a:ext cx="608719" cy="91301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1" name="Straight Connector 200"/>
          <p:cNvCxnSpPr>
            <a:stCxn id="203" idx="1"/>
          </p:cNvCxnSpPr>
          <p:nvPr/>
        </p:nvCxnSpPr>
        <p:spPr bwMode="auto">
          <a:xfrm flipH="1">
            <a:off x="5307799" y="3009717"/>
            <a:ext cx="2071519" cy="2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7379317" y="2914564"/>
            <a:ext cx="324857" cy="19030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sz="675" b="1" i="1" dirty="0">
                <a:latin typeface="Arial" panose="020B0604020202020204" pitchFamily="34" charset="0"/>
                <a:cs typeface="Arial" panose="020B0604020202020204" pitchFamily="34" charset="0"/>
              </a:rPr>
              <a:t>ITR</a:t>
            </a:r>
            <a:endParaRPr lang="en-US" altLang="en-US" sz="675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5034117" y="2914564"/>
            <a:ext cx="324857" cy="19030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sz="675" b="1" i="1" dirty="0">
                <a:latin typeface="Arial" panose="020B0604020202020204" pitchFamily="34" charset="0"/>
                <a:cs typeface="Arial" panose="020B0604020202020204" pitchFamily="34" charset="0"/>
              </a:rPr>
              <a:t>ITR</a:t>
            </a:r>
            <a:endParaRPr lang="en-US" altLang="en-US" sz="675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Text Box 5"/>
          <p:cNvSpPr txBox="1">
            <a:spLocks noChangeArrowheads="1"/>
          </p:cNvSpPr>
          <p:nvPr/>
        </p:nvSpPr>
        <p:spPr bwMode="auto">
          <a:xfrm>
            <a:off x="5356095" y="2748848"/>
            <a:ext cx="11535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>
                <a:solidFill>
                  <a:srgbClr val="000000"/>
                </a:solidFill>
                <a:latin typeface="Arial" panose="020B0604020202020204" pitchFamily="34" charset="0"/>
              </a:rPr>
              <a:t>AAV-sgRNAs</a:t>
            </a:r>
            <a:endParaRPr lang="en-US" altLang="en-US" sz="675" b="1" i="1" baseline="30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75" b="1" i="1">
              <a:latin typeface="Arial" panose="020B0604020202020204" pitchFamily="34" charset="0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5377886" y="2917773"/>
            <a:ext cx="262472" cy="1870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7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AttB1</a:t>
            </a:r>
          </a:p>
        </p:txBody>
      </p:sp>
      <p:sp>
        <p:nvSpPr>
          <p:cNvPr id="207" name="Rectangle 206"/>
          <p:cNvSpPr/>
          <p:nvPr/>
        </p:nvSpPr>
        <p:spPr bwMode="auto">
          <a:xfrm>
            <a:off x="5674930" y="2917773"/>
            <a:ext cx="256667" cy="1870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7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AttB2</a:t>
            </a:r>
          </a:p>
        </p:txBody>
      </p:sp>
      <p:cxnSp>
        <p:nvCxnSpPr>
          <p:cNvPr id="210" name="Straight Connector 209"/>
          <p:cNvCxnSpPr>
            <a:stCxn id="265" idx="3"/>
          </p:cNvCxnSpPr>
          <p:nvPr/>
        </p:nvCxnSpPr>
        <p:spPr>
          <a:xfrm>
            <a:off x="6709667" y="1707760"/>
            <a:ext cx="994506" cy="1210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ight Arrow 210"/>
          <p:cNvSpPr/>
          <p:nvPr/>
        </p:nvSpPr>
        <p:spPr bwMode="auto">
          <a:xfrm>
            <a:off x="5956283" y="2851334"/>
            <a:ext cx="509523" cy="310048"/>
          </a:xfrm>
          <a:prstGeom prst="right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baseline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CAGG</a:t>
            </a:r>
          </a:p>
        </p:txBody>
      </p:sp>
      <p:sp>
        <p:nvSpPr>
          <p:cNvPr id="212" name="Rectangle 91"/>
          <p:cNvSpPr>
            <a:spLocks noChangeArrowheads="1"/>
          </p:cNvSpPr>
          <p:nvPr/>
        </p:nvSpPr>
        <p:spPr bwMode="auto">
          <a:xfrm rot="10800000">
            <a:off x="6683538" y="2924186"/>
            <a:ext cx="326422" cy="17106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 dirty="0" err="1">
                <a:latin typeface="Arial" panose="020B0604020202020204" pitchFamily="34" charset="0"/>
              </a:rPr>
              <a:t>Flpo</a:t>
            </a:r>
            <a:endParaRPr lang="en-US" altLang="en-US" sz="675" b="1" i="1" dirty="0">
              <a:latin typeface="Arial" panose="020B0604020202020204" pitchFamily="34" charset="0"/>
            </a:endParaRPr>
          </a:p>
        </p:txBody>
      </p:sp>
      <p:sp>
        <p:nvSpPr>
          <p:cNvPr id="213" name="AutoShape 7"/>
          <p:cNvSpPr>
            <a:spLocks noChangeArrowheads="1"/>
          </p:cNvSpPr>
          <p:nvPr/>
        </p:nvSpPr>
        <p:spPr bwMode="auto">
          <a:xfrm rot="5400000">
            <a:off x="6981659" y="2977098"/>
            <a:ext cx="167853" cy="62301"/>
          </a:xfrm>
          <a:prstGeom prst="triangle">
            <a:avLst>
              <a:gd name="adj" fmla="val 50000"/>
            </a:avLst>
          </a:prstGeom>
          <a:solidFill>
            <a:srgbClr val="F9A307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75" b="1" i="1">
              <a:latin typeface="Arial" panose="020B0604020202020204" pitchFamily="34" charset="0"/>
            </a:endParaRPr>
          </a:p>
        </p:txBody>
      </p:sp>
      <p:sp>
        <p:nvSpPr>
          <p:cNvPr id="214" name="AutoShape 7"/>
          <p:cNvSpPr>
            <a:spLocks noChangeArrowheads="1"/>
          </p:cNvSpPr>
          <p:nvPr/>
        </p:nvSpPr>
        <p:spPr bwMode="auto">
          <a:xfrm rot="5400000">
            <a:off x="7077335" y="2977098"/>
            <a:ext cx="167853" cy="62301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b="1" i="1">
              <a:latin typeface="Arial" panose="020B0604020202020204" pitchFamily="34" charset="0"/>
            </a:endParaRPr>
          </a:p>
        </p:txBody>
      </p:sp>
      <p:sp>
        <p:nvSpPr>
          <p:cNvPr id="215" name="TextBox 141"/>
          <p:cNvSpPr txBox="1">
            <a:spLocks noChangeArrowheads="1"/>
          </p:cNvSpPr>
          <p:nvPr/>
        </p:nvSpPr>
        <p:spPr bwMode="auto">
          <a:xfrm rot="16200000">
            <a:off x="6860726" y="3114167"/>
            <a:ext cx="3529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/>
              <a:t>LoxP</a:t>
            </a:r>
          </a:p>
        </p:txBody>
      </p:sp>
      <p:sp>
        <p:nvSpPr>
          <p:cNvPr id="216" name="TextBox 145"/>
          <p:cNvSpPr txBox="1">
            <a:spLocks noChangeArrowheads="1"/>
          </p:cNvSpPr>
          <p:nvPr/>
        </p:nvSpPr>
        <p:spPr bwMode="auto">
          <a:xfrm rot="16200000">
            <a:off x="6944465" y="3122230"/>
            <a:ext cx="394660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75" b="1" i="1"/>
              <a:t>L2272</a:t>
            </a:r>
          </a:p>
        </p:txBody>
      </p:sp>
      <p:sp>
        <p:nvSpPr>
          <p:cNvPr id="217" name="TextBox 141"/>
          <p:cNvSpPr txBox="1">
            <a:spLocks noChangeArrowheads="1"/>
          </p:cNvSpPr>
          <p:nvPr/>
        </p:nvSpPr>
        <p:spPr bwMode="auto">
          <a:xfrm rot="16200000">
            <a:off x="6356220" y="3103476"/>
            <a:ext cx="3529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 dirty="0" err="1"/>
              <a:t>LoxP</a:t>
            </a:r>
            <a:endParaRPr lang="en-US" altLang="en-US" sz="675" b="1" i="1" dirty="0"/>
          </a:p>
        </p:txBody>
      </p:sp>
      <p:sp>
        <p:nvSpPr>
          <p:cNvPr id="218" name="TextBox 145"/>
          <p:cNvSpPr txBox="1">
            <a:spLocks noChangeArrowheads="1"/>
          </p:cNvSpPr>
          <p:nvPr/>
        </p:nvSpPr>
        <p:spPr bwMode="auto">
          <a:xfrm rot="16200000">
            <a:off x="6438530" y="3121161"/>
            <a:ext cx="394660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75" b="1" i="1"/>
              <a:t>L2272</a:t>
            </a:r>
          </a:p>
        </p:txBody>
      </p:sp>
      <p:sp>
        <p:nvSpPr>
          <p:cNvPr id="219" name="AutoShape 7"/>
          <p:cNvSpPr>
            <a:spLocks noChangeArrowheads="1"/>
          </p:cNvSpPr>
          <p:nvPr/>
        </p:nvSpPr>
        <p:spPr bwMode="auto">
          <a:xfrm rot="16200000">
            <a:off x="6523562" y="2979100"/>
            <a:ext cx="167853" cy="62301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b="1" i="1">
              <a:latin typeface="Arial" panose="020B0604020202020204" pitchFamily="34" charset="0"/>
            </a:endParaRPr>
          </a:p>
        </p:txBody>
      </p:sp>
      <p:sp>
        <p:nvSpPr>
          <p:cNvPr id="220" name="AutoShape 7"/>
          <p:cNvSpPr>
            <a:spLocks noChangeArrowheads="1"/>
          </p:cNvSpPr>
          <p:nvPr/>
        </p:nvSpPr>
        <p:spPr bwMode="auto">
          <a:xfrm rot="16200000">
            <a:off x="6448229" y="2980168"/>
            <a:ext cx="167854" cy="62301"/>
          </a:xfrm>
          <a:prstGeom prst="triangle">
            <a:avLst>
              <a:gd name="adj" fmla="val 50000"/>
            </a:avLst>
          </a:prstGeom>
          <a:solidFill>
            <a:srgbClr val="F9A307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75" b="1" i="1">
              <a:latin typeface="Arial" panose="020B0604020202020204" pitchFamily="34" charset="0"/>
            </a:endParaRPr>
          </a:p>
        </p:txBody>
      </p:sp>
      <p:sp>
        <p:nvSpPr>
          <p:cNvPr id="222" name="Rectangle 221"/>
          <p:cNvSpPr>
            <a:spLocks noChangeArrowheads="1"/>
          </p:cNvSpPr>
          <p:nvPr/>
        </p:nvSpPr>
        <p:spPr bwMode="auto">
          <a:xfrm>
            <a:off x="7222801" y="2937627"/>
            <a:ext cx="99014" cy="1484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75" b="1" i="1" dirty="0" err="1">
                <a:latin typeface="Arial" panose="020B0604020202020204" pitchFamily="34" charset="0"/>
                <a:cs typeface="Arial" pitchFamily="34" charset="0"/>
              </a:rPr>
              <a:t>pA</a:t>
            </a:r>
            <a:endParaRPr lang="en-US" sz="675" b="1" i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5" name="Down Arrow 234"/>
          <p:cNvSpPr/>
          <p:nvPr/>
        </p:nvSpPr>
        <p:spPr>
          <a:xfrm>
            <a:off x="5995310" y="3671258"/>
            <a:ext cx="140330" cy="20903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6" name="Text Box 5"/>
          <p:cNvSpPr txBox="1">
            <a:spLocks noChangeArrowheads="1"/>
          </p:cNvSpPr>
          <p:nvPr/>
        </p:nvSpPr>
        <p:spPr bwMode="auto">
          <a:xfrm>
            <a:off x="6103030" y="3671257"/>
            <a:ext cx="468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i="1" dirty="0">
                <a:latin typeface="Arial" panose="020B0604020202020204" pitchFamily="34" charset="0"/>
              </a:rPr>
              <a:t>+ CRE</a:t>
            </a:r>
            <a:endParaRPr lang="en-US" altLang="en-US" sz="900" b="1" i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252" name="Straight Connector 251"/>
          <p:cNvCxnSpPr>
            <a:stCxn id="253" idx="1"/>
          </p:cNvCxnSpPr>
          <p:nvPr/>
        </p:nvCxnSpPr>
        <p:spPr bwMode="auto">
          <a:xfrm flipH="1">
            <a:off x="5146102" y="4306423"/>
            <a:ext cx="2071519" cy="2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>
            <a:spLocks noChangeArrowheads="1"/>
          </p:cNvSpPr>
          <p:nvPr/>
        </p:nvSpPr>
        <p:spPr bwMode="auto">
          <a:xfrm>
            <a:off x="7217620" y="4211269"/>
            <a:ext cx="324857" cy="19030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sz="675" b="1" i="1" dirty="0">
                <a:latin typeface="Arial" panose="020B0604020202020204" pitchFamily="34" charset="0"/>
                <a:cs typeface="Arial" panose="020B0604020202020204" pitchFamily="34" charset="0"/>
              </a:rPr>
              <a:t>ITR</a:t>
            </a:r>
            <a:endParaRPr lang="en-US" altLang="en-US" sz="675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Rectangle 253"/>
          <p:cNvSpPr>
            <a:spLocks noChangeArrowheads="1"/>
          </p:cNvSpPr>
          <p:nvPr/>
        </p:nvSpPr>
        <p:spPr bwMode="auto">
          <a:xfrm>
            <a:off x="5034117" y="4211269"/>
            <a:ext cx="324857" cy="19030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ja-JP" sz="675" b="1" i="1" dirty="0">
                <a:latin typeface="Arial" panose="020B0604020202020204" pitchFamily="34" charset="0"/>
                <a:cs typeface="Arial" panose="020B0604020202020204" pitchFamily="34" charset="0"/>
              </a:rPr>
              <a:t>ITR</a:t>
            </a:r>
            <a:endParaRPr lang="en-US" altLang="en-US" sz="675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Text Box 5"/>
          <p:cNvSpPr txBox="1">
            <a:spLocks noChangeArrowheads="1"/>
          </p:cNvSpPr>
          <p:nvPr/>
        </p:nvSpPr>
        <p:spPr bwMode="auto">
          <a:xfrm>
            <a:off x="5356095" y="4045554"/>
            <a:ext cx="11535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>
                <a:solidFill>
                  <a:srgbClr val="000000"/>
                </a:solidFill>
                <a:latin typeface="Arial" panose="020B0604020202020204" pitchFamily="34" charset="0"/>
              </a:rPr>
              <a:t>AAV-sgRNAs</a:t>
            </a:r>
            <a:endParaRPr lang="en-US" altLang="en-US" sz="675" b="1" i="1" baseline="30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75" b="1" i="1">
              <a:latin typeface="Arial" panose="020B0604020202020204" pitchFamily="34" charset="0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5377886" y="4214478"/>
            <a:ext cx="262472" cy="1870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7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AttB1</a:t>
            </a:r>
          </a:p>
        </p:txBody>
      </p:sp>
      <p:sp>
        <p:nvSpPr>
          <p:cNvPr id="257" name="Rectangle 256"/>
          <p:cNvSpPr/>
          <p:nvPr/>
        </p:nvSpPr>
        <p:spPr bwMode="auto">
          <a:xfrm>
            <a:off x="5674930" y="4214478"/>
            <a:ext cx="256667" cy="1870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7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AttB2</a:t>
            </a:r>
          </a:p>
        </p:txBody>
      </p:sp>
      <p:sp>
        <p:nvSpPr>
          <p:cNvPr id="258" name="Right Arrow 257"/>
          <p:cNvSpPr/>
          <p:nvPr/>
        </p:nvSpPr>
        <p:spPr bwMode="auto">
          <a:xfrm>
            <a:off x="5956283" y="4148039"/>
            <a:ext cx="509523" cy="310048"/>
          </a:xfrm>
          <a:prstGeom prst="right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baseline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CAGG</a:t>
            </a:r>
          </a:p>
        </p:txBody>
      </p:sp>
      <p:sp>
        <p:nvSpPr>
          <p:cNvPr id="259" name="TextBox 145"/>
          <p:cNvSpPr txBox="1">
            <a:spLocks noChangeArrowheads="1"/>
          </p:cNvSpPr>
          <p:nvPr/>
        </p:nvSpPr>
        <p:spPr bwMode="auto">
          <a:xfrm rot="16200000">
            <a:off x="6782768" y="4418935"/>
            <a:ext cx="394660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75" b="1" i="1"/>
              <a:t>L2272</a:t>
            </a:r>
          </a:p>
        </p:txBody>
      </p:sp>
      <p:sp>
        <p:nvSpPr>
          <p:cNvPr id="260" name="TextBox 141"/>
          <p:cNvSpPr txBox="1">
            <a:spLocks noChangeArrowheads="1"/>
          </p:cNvSpPr>
          <p:nvPr/>
        </p:nvSpPr>
        <p:spPr bwMode="auto">
          <a:xfrm rot="16200000">
            <a:off x="6356220" y="4400181"/>
            <a:ext cx="352982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b="1" i="1"/>
              <a:t>LoxP</a:t>
            </a:r>
          </a:p>
        </p:txBody>
      </p:sp>
      <p:sp>
        <p:nvSpPr>
          <p:cNvPr id="261" name="Rectangle 91"/>
          <p:cNvSpPr>
            <a:spLocks noChangeArrowheads="1"/>
          </p:cNvSpPr>
          <p:nvPr/>
        </p:nvSpPr>
        <p:spPr bwMode="auto">
          <a:xfrm>
            <a:off x="6597098" y="4220891"/>
            <a:ext cx="326422" cy="17106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75" b="1" i="1" dirty="0" err="1">
                <a:latin typeface="Arial" panose="020B0604020202020204" pitchFamily="34" charset="0"/>
              </a:rPr>
              <a:t>Flpo</a:t>
            </a:r>
            <a:endParaRPr lang="en-US" altLang="en-US" sz="675" b="1" i="1" dirty="0">
              <a:latin typeface="Arial" panose="020B0604020202020204" pitchFamily="34" charset="0"/>
            </a:endParaRPr>
          </a:p>
        </p:txBody>
      </p:sp>
      <p:sp>
        <p:nvSpPr>
          <p:cNvPr id="262" name="AutoShape 7"/>
          <p:cNvSpPr>
            <a:spLocks noChangeArrowheads="1"/>
          </p:cNvSpPr>
          <p:nvPr/>
        </p:nvSpPr>
        <p:spPr bwMode="auto">
          <a:xfrm rot="5400000">
            <a:off x="6915640" y="4274736"/>
            <a:ext cx="167853" cy="62301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675" b="1" i="1">
              <a:latin typeface="Arial" panose="020B0604020202020204" pitchFamily="34" charset="0"/>
            </a:endParaRPr>
          </a:p>
        </p:txBody>
      </p:sp>
      <p:sp>
        <p:nvSpPr>
          <p:cNvPr id="263" name="AutoShape 7"/>
          <p:cNvSpPr>
            <a:spLocks noChangeArrowheads="1"/>
          </p:cNvSpPr>
          <p:nvPr/>
        </p:nvSpPr>
        <p:spPr bwMode="auto">
          <a:xfrm rot="16200000">
            <a:off x="6448229" y="4276874"/>
            <a:ext cx="167854" cy="62301"/>
          </a:xfrm>
          <a:prstGeom prst="triangle">
            <a:avLst>
              <a:gd name="adj" fmla="val 50000"/>
            </a:avLst>
          </a:prstGeom>
          <a:solidFill>
            <a:srgbClr val="F9A307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75" b="1" i="1">
              <a:latin typeface="Arial" panose="020B0604020202020204" pitchFamily="34" charset="0"/>
            </a:endParaRPr>
          </a:p>
        </p:txBody>
      </p:sp>
      <p:sp>
        <p:nvSpPr>
          <p:cNvPr id="264" name="Rectangle 263"/>
          <p:cNvSpPr>
            <a:spLocks noChangeArrowheads="1"/>
          </p:cNvSpPr>
          <p:nvPr/>
        </p:nvSpPr>
        <p:spPr bwMode="auto">
          <a:xfrm>
            <a:off x="7061104" y="4234333"/>
            <a:ext cx="99014" cy="14845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75" b="1" i="1" dirty="0" err="1">
                <a:latin typeface="Arial" panose="020B0604020202020204" pitchFamily="34" charset="0"/>
                <a:cs typeface="Arial" pitchFamily="34" charset="0"/>
              </a:rPr>
              <a:t>pA</a:t>
            </a:r>
            <a:endParaRPr lang="en-US" sz="675" b="1" i="1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65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50" y="1614618"/>
            <a:ext cx="180319" cy="18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8" name="Group 13"/>
          <p:cNvGrpSpPr>
            <a:grpSpLocks/>
          </p:cNvGrpSpPr>
          <p:nvPr/>
        </p:nvGrpSpPr>
        <p:grpSpPr bwMode="auto">
          <a:xfrm>
            <a:off x="5232742" y="4316724"/>
            <a:ext cx="1341217" cy="423376"/>
            <a:chOff x="188745" y="5525410"/>
            <a:chExt cx="1931178" cy="1066535"/>
          </a:xfrm>
        </p:grpSpPr>
        <p:cxnSp>
          <p:nvCxnSpPr>
            <p:cNvPr id="221" name="Straight Connector 220"/>
            <p:cNvCxnSpPr>
              <a:cxnSpLocks noChangeShapeType="1"/>
            </p:cNvCxnSpPr>
            <p:nvPr/>
          </p:nvCxnSpPr>
          <p:spPr bwMode="auto">
            <a:xfrm>
              <a:off x="797463" y="5525410"/>
              <a:ext cx="991571" cy="91301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66" name="Group 6"/>
            <p:cNvGrpSpPr>
              <a:grpSpLocks/>
            </p:cNvGrpSpPr>
            <p:nvPr/>
          </p:nvGrpSpPr>
          <p:grpSpPr bwMode="auto">
            <a:xfrm>
              <a:off x="188745" y="5852024"/>
              <a:ext cx="1931178" cy="739921"/>
              <a:chOff x="1251065" y="4538517"/>
              <a:chExt cx="1931178" cy="739921"/>
            </a:xfrm>
          </p:grpSpPr>
          <p:cxnSp>
            <p:nvCxnSpPr>
              <p:cNvPr id="268" name="Elbow Connector 267"/>
              <p:cNvCxnSpPr/>
              <p:nvPr/>
            </p:nvCxnSpPr>
            <p:spPr>
              <a:xfrm rot="10800000" flipV="1">
                <a:off x="1697993" y="4887915"/>
                <a:ext cx="310767" cy="253167"/>
              </a:xfrm>
              <a:prstGeom prst="bentConnector3">
                <a:avLst/>
              </a:prstGeom>
              <a:ln w="19050" cmpd="sng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Elbow Connector 268"/>
              <p:cNvCxnSpPr/>
              <p:nvPr/>
            </p:nvCxnSpPr>
            <p:spPr>
              <a:xfrm rot="10800000" flipV="1">
                <a:off x="2561412" y="4887915"/>
                <a:ext cx="310767" cy="253167"/>
              </a:xfrm>
              <a:prstGeom prst="bentConnector3">
                <a:avLst/>
              </a:prstGeom>
              <a:ln w="19050" cmpd="sng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>
                <a:cxnSpLocks noChangeShapeType="1"/>
              </p:cNvCxnSpPr>
              <p:nvPr/>
            </p:nvCxnSpPr>
            <p:spPr bwMode="auto">
              <a:xfrm>
                <a:off x="1251065" y="5141082"/>
                <a:ext cx="16002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1" name="AutoShape 6"/>
              <p:cNvSpPr>
                <a:spLocks noChangeArrowheads="1"/>
              </p:cNvSpPr>
              <p:nvPr/>
            </p:nvSpPr>
            <p:spPr bwMode="auto">
              <a:xfrm>
                <a:off x="1481737" y="5003725"/>
                <a:ext cx="297952" cy="272021"/>
              </a:xfrm>
              <a:prstGeom prst="homePlate">
                <a:avLst>
                  <a:gd name="adj" fmla="val 50245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75" b="1" dirty="0">
                    <a:latin typeface="Arial" panose="020B0604020202020204" pitchFamily="34" charset="0"/>
                    <a:cs typeface="Arial" pitchFamily="34" charset="0"/>
                  </a:rPr>
                  <a:t>U6</a:t>
                </a:r>
              </a:p>
            </p:txBody>
          </p:sp>
          <p:sp>
            <p:nvSpPr>
              <p:cNvPr id="272" name="AutoShape 6"/>
              <p:cNvSpPr>
                <a:spLocks noChangeArrowheads="1"/>
              </p:cNvSpPr>
              <p:nvPr/>
            </p:nvSpPr>
            <p:spPr bwMode="auto">
              <a:xfrm>
                <a:off x="2354768" y="5003725"/>
                <a:ext cx="297952" cy="274713"/>
              </a:xfrm>
              <a:prstGeom prst="homePlate">
                <a:avLst>
                  <a:gd name="adj" fmla="val 50245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75" b="1" dirty="0">
                    <a:latin typeface="Arial" panose="020B0604020202020204" pitchFamily="34" charset="0"/>
                    <a:cs typeface="Arial" pitchFamily="34" charset="0"/>
                  </a:rPr>
                  <a:t>U6</a:t>
                </a:r>
              </a:p>
            </p:txBody>
          </p:sp>
          <p:sp>
            <p:nvSpPr>
              <p:cNvPr id="273" name="TextBox 293"/>
              <p:cNvSpPr txBox="1">
                <a:spLocks noChangeArrowheads="1"/>
              </p:cNvSpPr>
              <p:nvPr/>
            </p:nvSpPr>
            <p:spPr bwMode="auto">
              <a:xfrm>
                <a:off x="2397021" y="4538517"/>
                <a:ext cx="785222" cy="494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675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sgRNA</a:t>
                </a:r>
                <a:r>
                  <a:rPr lang="en-US" altLang="en-US" sz="67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</a:p>
            </p:txBody>
          </p:sp>
          <p:sp>
            <p:nvSpPr>
              <p:cNvPr id="274" name="TextBox 280"/>
              <p:cNvSpPr txBox="1">
                <a:spLocks noChangeArrowheads="1"/>
              </p:cNvSpPr>
              <p:nvPr/>
            </p:nvSpPr>
            <p:spPr bwMode="auto">
              <a:xfrm>
                <a:off x="1516280" y="4548269"/>
                <a:ext cx="785222" cy="494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675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sgRNA</a:t>
                </a:r>
                <a:r>
                  <a:rPr lang="en-US" altLang="en-US" sz="67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</a:p>
            </p:txBody>
          </p:sp>
        </p:grpSp>
        <p:cxnSp>
          <p:nvCxnSpPr>
            <p:cNvPr id="267" name="Straight Connector 266"/>
            <p:cNvCxnSpPr>
              <a:cxnSpLocks noChangeShapeType="1"/>
            </p:cNvCxnSpPr>
            <p:nvPr/>
          </p:nvCxnSpPr>
          <p:spPr bwMode="auto">
            <a:xfrm flipH="1">
              <a:off x="188745" y="5525410"/>
              <a:ext cx="608719" cy="91301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" name="Group 72"/>
          <p:cNvGrpSpPr>
            <a:grpSpLocks/>
          </p:cNvGrpSpPr>
          <p:nvPr/>
        </p:nvGrpSpPr>
        <p:grpSpPr bwMode="auto">
          <a:xfrm>
            <a:off x="5070859" y="870856"/>
            <a:ext cx="1160384" cy="832961"/>
            <a:chOff x="4053243" y="3489588"/>
            <a:chExt cx="1406525" cy="1011237"/>
          </a:xfrm>
        </p:grpSpPr>
        <p:pic>
          <p:nvPicPr>
            <p:cNvPr id="134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243" y="3489588"/>
              <a:ext cx="1406525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6" name="Group 74"/>
            <p:cNvGrpSpPr>
              <a:grpSpLocks/>
            </p:cNvGrpSpPr>
            <p:nvPr/>
          </p:nvGrpSpPr>
          <p:grpSpPr bwMode="auto">
            <a:xfrm>
              <a:off x="4433582" y="3945137"/>
              <a:ext cx="451672" cy="56478"/>
              <a:chOff x="6400800" y="1396317"/>
              <a:chExt cx="533400" cy="98425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6401581" y="1447552"/>
                <a:ext cx="5324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ounded Rectangle 141"/>
              <p:cNvSpPr/>
              <p:nvPr/>
            </p:nvSpPr>
            <p:spPr>
              <a:xfrm>
                <a:off x="6538438" y="1397675"/>
                <a:ext cx="243718" cy="96983"/>
              </a:xfrm>
              <a:prstGeom prst="roundRect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  <p:grpSp>
          <p:nvGrpSpPr>
            <p:cNvPr id="138" name="Group 75"/>
            <p:cNvGrpSpPr>
              <a:grpSpLocks/>
            </p:cNvGrpSpPr>
            <p:nvPr/>
          </p:nvGrpSpPr>
          <p:grpSpPr bwMode="auto">
            <a:xfrm>
              <a:off x="4430401" y="4051065"/>
              <a:ext cx="451672" cy="56478"/>
              <a:chOff x="6400800" y="1411494"/>
              <a:chExt cx="533400" cy="98425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6401588" y="1447152"/>
                <a:ext cx="5324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Rounded Rectangle 139"/>
              <p:cNvSpPr/>
              <p:nvPr/>
            </p:nvSpPr>
            <p:spPr>
              <a:xfrm>
                <a:off x="6538445" y="1411129"/>
                <a:ext cx="243718" cy="99753"/>
              </a:xfrm>
              <a:prstGeom prst="round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</p:grpSp>
      <p:pic>
        <p:nvPicPr>
          <p:cNvPr id="1026" name="Picture 2" descr="Giannicola Genovese | MD Anderson ...">
            <a:extLst>
              <a:ext uri="{FF2B5EF4-FFF2-40B4-BE49-F238E27FC236}">
                <a16:creationId xmlns:a16="http://schemas.microsoft.com/office/drawing/2014/main" id="{24FF0500-5114-540B-6637-84053659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3416677"/>
            <a:ext cx="1153311" cy="17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3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-609004" y="87084"/>
            <a:ext cx="75330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AA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RCC subtypes by pathology/genetics</a:t>
            </a:r>
            <a:endParaRPr lang="en-US" altLang="en-US" sz="2100" i="1" dirty="0">
              <a:solidFill>
                <a:srgbClr val="FAA0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0B1846-ADD3-BB06-D1D2-4B5BD1283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9"/>
          <a:stretch/>
        </p:blipFill>
        <p:spPr bwMode="auto">
          <a:xfrm>
            <a:off x="3157538" y="902826"/>
            <a:ext cx="981186" cy="92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5">
            <a:extLst>
              <a:ext uri="{FF2B5EF4-FFF2-40B4-BE49-F238E27FC236}">
                <a16:creationId xmlns:a16="http://schemas.microsoft.com/office/drawing/2014/main" id="{F3D438ED-E576-B2FF-BCCE-D95B081F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4" y="3026090"/>
            <a:ext cx="183951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dirty="0">
                <a:latin typeface="Arial" panose="020B0604020202020204" pitchFamily="34" charset="0"/>
              </a:rPr>
              <a:t>Pax8</a:t>
            </a:r>
            <a:r>
              <a:rPr lang="en-US" altLang="en-US" sz="1500" b="1" i="1" baseline="30000" dirty="0">
                <a:latin typeface="Arial" panose="020B0604020202020204" pitchFamily="34" charset="0"/>
              </a:rPr>
              <a:t>Cre/+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dirty="0">
                <a:latin typeface="Arial" panose="020B0604020202020204" pitchFamily="34" charset="0"/>
              </a:rPr>
              <a:t>H11</a:t>
            </a:r>
            <a:r>
              <a:rPr lang="en-US" altLang="en-US" sz="1500" b="1" i="1" baseline="30000" dirty="0">
                <a:latin typeface="Arial" panose="020B0604020202020204" pitchFamily="34" charset="0"/>
              </a:rPr>
              <a:t>LSL-Cas9/+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500" b="1" i="1" dirty="0">
                <a:latin typeface="Arial" panose="020B0604020202020204" pitchFamily="34" charset="0"/>
              </a:rPr>
              <a:t>R26</a:t>
            </a:r>
            <a:r>
              <a:rPr lang="en-US" altLang="en-US" sz="1500" b="1" i="1" baseline="30000" dirty="0">
                <a:latin typeface="Arial" panose="020B0604020202020204" pitchFamily="34" charset="0"/>
              </a:rPr>
              <a:t>RCFL-TdT/+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500" b="1" i="1" baseline="30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500" b="1" i="1" baseline="30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 b="1" i="1" baseline="3000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cartoon of a mouse&#10;&#10;Description automatically generated">
            <a:extLst>
              <a:ext uri="{FF2B5EF4-FFF2-40B4-BE49-F238E27FC236}">
                <a16:creationId xmlns:a16="http://schemas.microsoft.com/office/drawing/2014/main" id="{D137053F-8634-C96F-781B-C406B85FD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33"/>
          <a:stretch/>
        </p:blipFill>
        <p:spPr>
          <a:xfrm>
            <a:off x="0" y="1441611"/>
            <a:ext cx="2143125" cy="158447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D5B239D-4EAC-DDAB-FBBA-D3A647B325FD}"/>
              </a:ext>
            </a:extLst>
          </p:cNvPr>
          <p:cNvSpPr/>
          <p:nvPr/>
        </p:nvSpPr>
        <p:spPr>
          <a:xfrm>
            <a:off x="1800225" y="1988676"/>
            <a:ext cx="504382" cy="5854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B9A82C-FBF9-DFAB-B7F4-36C13332BB0E}"/>
              </a:ext>
            </a:extLst>
          </p:cNvPr>
          <p:cNvSpPr/>
          <p:nvPr/>
        </p:nvSpPr>
        <p:spPr>
          <a:xfrm>
            <a:off x="75263" y="1826602"/>
            <a:ext cx="1333004" cy="14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F5C07B-ECC7-D716-104A-A4A4F4D83F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0785"/>
          <a:stretch/>
        </p:blipFill>
        <p:spPr>
          <a:xfrm>
            <a:off x="3157538" y="1859828"/>
            <a:ext cx="981186" cy="929932"/>
          </a:xfrm>
          <a:prstGeom prst="rect">
            <a:avLst/>
          </a:prstGeom>
        </p:spPr>
      </p:pic>
      <p:sp>
        <p:nvSpPr>
          <p:cNvPr id="9" name="AutoShape 4" descr="Collecting Duct Carcinoma">
            <a:extLst>
              <a:ext uri="{FF2B5EF4-FFF2-40B4-BE49-F238E27FC236}">
                <a16:creationId xmlns:a16="http://schemas.microsoft.com/office/drawing/2014/main" id="{91C3B960-D343-C1C6-D3A7-7AE9F47FFC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983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CE3254-9034-8945-F42F-F7FE83D5A0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541" r="39788" b="8448"/>
          <a:stretch/>
        </p:blipFill>
        <p:spPr>
          <a:xfrm>
            <a:off x="3157538" y="2834589"/>
            <a:ext cx="981186" cy="929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C64D5-CF75-CB6A-BBA8-BB16437D9F6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152" r="33700" b="8152"/>
          <a:stretch/>
        </p:blipFill>
        <p:spPr>
          <a:xfrm>
            <a:off x="3157539" y="3780470"/>
            <a:ext cx="981186" cy="92993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864661-7416-0D8F-5CB4-C6184465195A}"/>
              </a:ext>
            </a:extLst>
          </p:cNvPr>
          <p:cNvCxnSpPr>
            <a:cxnSpLocks/>
          </p:cNvCxnSpPr>
          <p:nvPr/>
        </p:nvCxnSpPr>
        <p:spPr>
          <a:xfrm flipV="1">
            <a:off x="1872992" y="1441610"/>
            <a:ext cx="1123065" cy="7890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657302-8358-447C-281C-9F191099EE6A}"/>
              </a:ext>
            </a:extLst>
          </p:cNvPr>
          <p:cNvCxnSpPr>
            <a:cxnSpLocks/>
          </p:cNvCxnSpPr>
          <p:nvPr/>
        </p:nvCxnSpPr>
        <p:spPr>
          <a:xfrm>
            <a:off x="1987291" y="2344939"/>
            <a:ext cx="10815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8592EA-01E1-C66F-D363-35A9DE173D9F}"/>
              </a:ext>
            </a:extLst>
          </p:cNvPr>
          <p:cNvCxnSpPr>
            <a:cxnSpLocks/>
          </p:cNvCxnSpPr>
          <p:nvPr/>
        </p:nvCxnSpPr>
        <p:spPr>
          <a:xfrm>
            <a:off x="1987291" y="2440316"/>
            <a:ext cx="1081532" cy="95461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D6810C-8DEA-2525-1EDE-70218D8735E0}"/>
              </a:ext>
            </a:extLst>
          </p:cNvPr>
          <p:cNvCxnSpPr>
            <a:cxnSpLocks/>
          </p:cNvCxnSpPr>
          <p:nvPr/>
        </p:nvCxnSpPr>
        <p:spPr>
          <a:xfrm>
            <a:off x="2109567" y="2917624"/>
            <a:ext cx="959257" cy="13278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65">
            <a:extLst>
              <a:ext uri="{FF2B5EF4-FFF2-40B4-BE49-F238E27FC236}">
                <a16:creationId xmlns:a16="http://schemas.microsoft.com/office/drawing/2014/main" id="{B5CCB441-D64E-4C8C-6274-DC31E5802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207" y="968749"/>
            <a:ext cx="288931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Vhl</a:t>
            </a:r>
            <a:r>
              <a:rPr lang="en-US" altLang="en-US" sz="1500" b="1" i="1" baseline="30000" dirty="0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-Setd2</a:t>
            </a:r>
            <a:r>
              <a:rPr lang="en-US" altLang="en-US" sz="1500" b="1" i="1" baseline="30000" dirty="0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-Cdkn2a/</a:t>
            </a:r>
            <a:r>
              <a:rPr lang="en-US" altLang="en-US" sz="1500" b="1" i="1" dirty="0" err="1">
                <a:highlight>
                  <a:srgbClr val="FFFF00"/>
                </a:highlight>
                <a:latin typeface="Arial" panose="020B0604020202020204" pitchFamily="34" charset="0"/>
              </a:rPr>
              <a:t>b</a:t>
            </a:r>
            <a:r>
              <a:rPr lang="en-US" altLang="en-US" sz="1500" b="1" i="1" baseline="30000" dirty="0" err="1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endParaRPr lang="en-US" altLang="en-US" sz="1500" b="1" i="1" baseline="3000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500" b="1" i="1" dirty="0">
                <a:latin typeface="Arial" panose="020B0604020202020204" pitchFamily="34" charset="0"/>
              </a:rPr>
              <a:t>Vhl</a:t>
            </a:r>
            <a:r>
              <a:rPr lang="en-US" altLang="en-US" sz="1500" b="1" i="1" baseline="30000" dirty="0"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latin typeface="Arial" panose="020B0604020202020204" pitchFamily="34" charset="0"/>
              </a:rPr>
              <a:t>-Bap1</a:t>
            </a:r>
            <a:r>
              <a:rPr lang="en-US" altLang="en-US" sz="1500" b="1" i="1" baseline="30000" dirty="0"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latin typeface="Arial" panose="020B0604020202020204" pitchFamily="34" charset="0"/>
              </a:rPr>
              <a:t>-Cdkn2a/</a:t>
            </a:r>
            <a:r>
              <a:rPr lang="en-US" altLang="en-US" sz="1500" b="1" i="1" dirty="0" err="1">
                <a:latin typeface="Arial" panose="020B0604020202020204" pitchFamily="34" charset="0"/>
              </a:rPr>
              <a:t>b</a:t>
            </a:r>
            <a:r>
              <a:rPr lang="en-US" altLang="en-US" sz="1500" b="1" i="1" baseline="30000" dirty="0" err="1">
                <a:latin typeface="Arial" panose="020B0604020202020204" pitchFamily="34" charset="0"/>
              </a:rPr>
              <a:t>KO</a:t>
            </a:r>
            <a:endParaRPr lang="en-US" altLang="en-US" sz="15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dirty="0">
                <a:latin typeface="Arial" panose="020B0604020202020204" pitchFamily="34" charset="0"/>
              </a:rPr>
              <a:t>Vhl</a:t>
            </a:r>
            <a:r>
              <a:rPr lang="en-US" altLang="en-US" sz="1500" b="1" i="1" baseline="30000" dirty="0"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latin typeface="Arial" panose="020B0604020202020204" pitchFamily="34" charset="0"/>
              </a:rPr>
              <a:t>-Tp53</a:t>
            </a:r>
            <a:r>
              <a:rPr lang="en-US" altLang="en-US" sz="1500" b="1" i="1" baseline="30000" dirty="0"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latin typeface="Arial" panose="020B0604020202020204" pitchFamily="34" charset="0"/>
              </a:rPr>
              <a:t>-Pten</a:t>
            </a:r>
            <a:r>
              <a:rPr lang="en-US" altLang="en-US" sz="1500" b="1" i="1" baseline="30000" dirty="0">
                <a:latin typeface="Arial" panose="020B0604020202020204" pitchFamily="34" charset="0"/>
              </a:rPr>
              <a:t>KO</a:t>
            </a:r>
          </a:p>
        </p:txBody>
      </p:sp>
      <p:sp>
        <p:nvSpPr>
          <p:cNvPr id="27" name="Text Box 65">
            <a:extLst>
              <a:ext uri="{FF2B5EF4-FFF2-40B4-BE49-F238E27FC236}">
                <a16:creationId xmlns:a16="http://schemas.microsoft.com/office/drawing/2014/main" id="{BB72BC4E-8470-04E2-53ED-2EA1ABC24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207" y="2194898"/>
            <a:ext cx="28893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dirty="0">
                <a:latin typeface="Arial" panose="020B0604020202020204" pitchFamily="34" charset="0"/>
              </a:rPr>
              <a:t>Tp53</a:t>
            </a:r>
            <a:r>
              <a:rPr lang="en-US" altLang="en-US" sz="1500" b="1" i="1" baseline="30000" dirty="0"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latin typeface="Arial" panose="020B0604020202020204" pitchFamily="34" charset="0"/>
              </a:rPr>
              <a:t>-Pten</a:t>
            </a:r>
            <a:r>
              <a:rPr lang="en-US" altLang="en-US" sz="1500" b="1" i="1" baseline="30000" dirty="0">
                <a:latin typeface="Arial" panose="020B0604020202020204" pitchFamily="34" charset="0"/>
              </a:rPr>
              <a:t>KO</a:t>
            </a:r>
          </a:p>
        </p:txBody>
      </p:sp>
      <p:sp>
        <p:nvSpPr>
          <p:cNvPr id="30" name="Text Box 65">
            <a:extLst>
              <a:ext uri="{FF2B5EF4-FFF2-40B4-BE49-F238E27FC236}">
                <a16:creationId xmlns:a16="http://schemas.microsoft.com/office/drawing/2014/main" id="{8CF247B6-259E-53FB-FFE6-2DC0027D8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440" y="2804276"/>
            <a:ext cx="2889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Nf2</a:t>
            </a:r>
            <a:r>
              <a:rPr lang="en-US" altLang="en-US" sz="1500" b="1" i="1" baseline="30000" dirty="0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-Setd2</a:t>
            </a:r>
            <a:r>
              <a:rPr lang="en-US" altLang="en-US" sz="1500" b="1" i="1" baseline="30000" dirty="0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-Cdkn2a/</a:t>
            </a:r>
            <a:r>
              <a:rPr lang="en-US" altLang="en-US" sz="1500" b="1" i="1" dirty="0" err="1">
                <a:highlight>
                  <a:srgbClr val="FFFF00"/>
                </a:highlight>
                <a:latin typeface="Arial" panose="020B0604020202020204" pitchFamily="34" charset="0"/>
              </a:rPr>
              <a:t>b</a:t>
            </a:r>
            <a:r>
              <a:rPr lang="en-US" altLang="en-US" sz="1500" b="1" i="1" baseline="30000" dirty="0" err="1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endParaRPr lang="en-US" altLang="en-US" sz="1500" b="1" i="1" baseline="3000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Nf2</a:t>
            </a:r>
            <a:r>
              <a:rPr lang="en-US" altLang="en-US" sz="1500" b="1" i="1" baseline="30000" dirty="0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-Bap1</a:t>
            </a:r>
            <a:r>
              <a:rPr lang="en-US" altLang="en-US" sz="1500" b="1" i="1" baseline="30000" dirty="0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-Cdkn2a/</a:t>
            </a:r>
            <a:r>
              <a:rPr lang="en-US" altLang="en-US" sz="1500" b="1" i="1" dirty="0" err="1">
                <a:highlight>
                  <a:srgbClr val="FFFF00"/>
                </a:highlight>
                <a:latin typeface="Arial" panose="020B0604020202020204" pitchFamily="34" charset="0"/>
              </a:rPr>
              <a:t>b</a:t>
            </a:r>
            <a:r>
              <a:rPr lang="en-US" altLang="en-US" sz="1500" b="1" i="1" baseline="30000" dirty="0" err="1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endParaRPr lang="en-US" altLang="en-US" sz="1500" b="1" i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Nf2</a:t>
            </a:r>
            <a:r>
              <a:rPr lang="en-US" altLang="en-US" sz="1500" b="1" i="1" baseline="30000" dirty="0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-Tp53</a:t>
            </a:r>
            <a:r>
              <a:rPr lang="en-US" altLang="en-US" sz="1500" b="1" i="1" baseline="30000" dirty="0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-Cdkn2a/</a:t>
            </a:r>
            <a:r>
              <a:rPr lang="en-US" altLang="en-US" sz="1500" b="1" i="1" dirty="0" err="1">
                <a:highlight>
                  <a:srgbClr val="FFFF00"/>
                </a:highlight>
                <a:latin typeface="Arial" panose="020B0604020202020204" pitchFamily="34" charset="0"/>
              </a:rPr>
              <a:t>b</a:t>
            </a:r>
            <a:r>
              <a:rPr lang="en-US" altLang="en-US" sz="1500" b="1" i="1" baseline="30000" dirty="0" err="1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endParaRPr lang="en-US" altLang="en-US" sz="1500" b="1" i="1" baseline="3000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500" b="1" i="1" dirty="0">
                <a:latin typeface="Arial" panose="020B0604020202020204" pitchFamily="34" charset="0"/>
              </a:rPr>
              <a:t>Fh</a:t>
            </a:r>
            <a:r>
              <a:rPr lang="en-US" altLang="en-US" sz="1500" b="1" i="1" baseline="30000" dirty="0"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latin typeface="Arial" panose="020B0604020202020204" pitchFamily="34" charset="0"/>
              </a:rPr>
              <a:t>-Cdkn2a/</a:t>
            </a:r>
            <a:r>
              <a:rPr lang="en-US" altLang="en-US" sz="1500" b="1" i="1" dirty="0" err="1">
                <a:latin typeface="Arial" panose="020B0604020202020204" pitchFamily="34" charset="0"/>
              </a:rPr>
              <a:t>b</a:t>
            </a:r>
            <a:r>
              <a:rPr lang="en-US" altLang="en-US" sz="1500" b="1" i="1" baseline="30000" dirty="0" err="1">
                <a:latin typeface="Arial" panose="020B0604020202020204" pitchFamily="34" charset="0"/>
              </a:rPr>
              <a:t>KO</a:t>
            </a:r>
            <a:endParaRPr lang="en-US" altLang="en-US" sz="1500" b="1" i="1" baseline="30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 b="1" i="1" baseline="30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500" b="1" i="1" baseline="30000" dirty="0">
              <a:latin typeface="Arial" panose="020B0604020202020204" pitchFamily="34" charset="0"/>
            </a:endParaRPr>
          </a:p>
        </p:txBody>
      </p:sp>
      <p:sp>
        <p:nvSpPr>
          <p:cNvPr id="32" name="Text Box 65">
            <a:extLst>
              <a:ext uri="{FF2B5EF4-FFF2-40B4-BE49-F238E27FC236}">
                <a16:creationId xmlns:a16="http://schemas.microsoft.com/office/drawing/2014/main" id="{91854147-4E89-D36F-90B2-8FB8F3B70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62" y="4080902"/>
            <a:ext cx="33721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Smarcb1</a:t>
            </a:r>
            <a:r>
              <a:rPr lang="en-US" altLang="en-US" sz="1500" b="1" i="1" baseline="30000" dirty="0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-Tp53</a:t>
            </a:r>
            <a:r>
              <a:rPr lang="en-US" altLang="en-US" sz="1500" b="1" i="1" baseline="30000" dirty="0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r>
              <a:rPr lang="en-US" altLang="en-US" sz="1500" b="1" i="1" dirty="0">
                <a:highlight>
                  <a:srgbClr val="FFFF00"/>
                </a:highlight>
                <a:latin typeface="Arial" panose="020B0604020202020204" pitchFamily="34" charset="0"/>
              </a:rPr>
              <a:t>-Cdkn2a/</a:t>
            </a:r>
            <a:r>
              <a:rPr lang="en-US" altLang="en-US" sz="1500" b="1" i="1" dirty="0" err="1">
                <a:highlight>
                  <a:srgbClr val="FFFF00"/>
                </a:highlight>
                <a:latin typeface="Arial" panose="020B0604020202020204" pitchFamily="34" charset="0"/>
              </a:rPr>
              <a:t>b</a:t>
            </a:r>
            <a:r>
              <a:rPr lang="en-US" altLang="en-US" sz="1500" b="1" i="1" baseline="30000" dirty="0" err="1">
                <a:highlight>
                  <a:srgbClr val="FFFF00"/>
                </a:highlight>
                <a:latin typeface="Arial" panose="020B0604020202020204" pitchFamily="34" charset="0"/>
              </a:rPr>
              <a:t>KO</a:t>
            </a:r>
            <a:endParaRPr lang="en-US" altLang="en-US" sz="1500" b="1" i="1" baseline="300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2" name="Picture 2" descr="Giannicola Genovese | MD Anderson ...">
            <a:extLst>
              <a:ext uri="{FF2B5EF4-FFF2-40B4-BE49-F238E27FC236}">
                <a16:creationId xmlns:a16="http://schemas.microsoft.com/office/drawing/2014/main" id="{98B895DF-6792-593D-7DF2-0AA68A01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73" y="3342702"/>
            <a:ext cx="1197527" cy="179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6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DC26-82E9-187C-A284-BF2AF8FA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53BAD-9DB8-EBED-CAB4-D18DC24F5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Somatic mouse models offer flexible options for rapid drug testing</a:t>
            </a:r>
          </a:p>
          <a:p>
            <a:r>
              <a:rPr lang="en-US" dirty="0"/>
              <a:t>Allow for immunocompetent studies enabling assessment of TME</a:t>
            </a:r>
          </a:p>
          <a:p>
            <a:r>
              <a:rPr lang="en-US" dirty="0"/>
              <a:t>Can be customized by genotypes</a:t>
            </a:r>
          </a:p>
          <a:p>
            <a:r>
              <a:rPr lang="en-US" dirty="0"/>
              <a:t>Are limited by mouse genetics and inherent differences in human/</a:t>
            </a:r>
            <a:r>
              <a:rPr lang="en-US"/>
              <a:t>mouse immunity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56E2-5C58-CE9D-EC20-C4DBDA20C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A3C61-13FA-3496-C9AE-D4440682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Somatic/Syngeneic Models</a:t>
            </a:r>
            <a:b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28798824-E1E1-C54E-C7DB-E48038B29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14" y="1037504"/>
            <a:ext cx="7886700" cy="2924896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5600" b="0" i="0" dirty="0">
                <a:solidFill>
                  <a:srgbClr val="222222"/>
                </a:solidFill>
                <a:effectLst/>
                <a:latin typeface="Harding"/>
              </a:rPr>
              <a:t>Genetically engineered mouse models (GEMMs) are valuable for genotype–phenotype relationships and for evaluating new therapeutic concepts in a range of tumor types, however: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000" b="1" dirty="0"/>
              <a:t>Germline intercrossing is resource-intensive</a:t>
            </a:r>
            <a:r>
              <a:rPr lang="en-US" sz="4000" dirty="0"/>
              <a:t>, limiting modeling of tumor genotypes and large-scale studies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000" b="1" dirty="0"/>
              <a:t>Modeling tumor–host genetics requires excessive intercrosses</a:t>
            </a:r>
            <a:r>
              <a:rPr lang="en-US" sz="4000" dirty="0"/>
              <a:t>, making it cumbersome and inefficient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Harding"/>
              </a:rPr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222222"/>
                </a:solidFill>
                <a:latin typeface="Harding"/>
              </a:rPr>
              <a:t>Long latency </a:t>
            </a:r>
            <a:r>
              <a:rPr lang="en-US" sz="4000" dirty="0">
                <a:solidFill>
                  <a:srgbClr val="222222"/>
                </a:solidFill>
                <a:latin typeface="Harding"/>
              </a:rPr>
              <a:t>for tumors formation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222222"/>
                </a:solidFill>
                <a:latin typeface="Harding"/>
              </a:rPr>
              <a:t>Cystic renal disease </a:t>
            </a:r>
            <a:r>
              <a:rPr lang="en-US" sz="4000" dirty="0">
                <a:solidFill>
                  <a:srgbClr val="222222"/>
                </a:solidFill>
                <a:latin typeface="Harding"/>
              </a:rPr>
              <a:t>limits outcomes assessment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2222"/>
                </a:solidFill>
                <a:latin typeface="Harding"/>
              </a:rPr>
              <a:t>Lack of</a:t>
            </a:r>
            <a:r>
              <a:rPr lang="en-US" sz="4000" b="1" dirty="0">
                <a:solidFill>
                  <a:srgbClr val="222222"/>
                </a:solidFill>
                <a:latin typeface="Harding"/>
              </a:rPr>
              <a:t> metastatic </a:t>
            </a:r>
            <a:r>
              <a:rPr lang="en-US" sz="4000" dirty="0">
                <a:solidFill>
                  <a:srgbClr val="222222"/>
                </a:solidFill>
                <a:latin typeface="Harding"/>
              </a:rPr>
              <a:t>models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rgbClr val="222222"/>
                </a:solidFill>
                <a:latin typeface="Harding"/>
              </a:rPr>
              <a:t>Patient Derived xenograft, can better reflect humans tumor complexity but:</a:t>
            </a:r>
            <a:endParaRPr lang="en-US" sz="5600" b="0" i="0" dirty="0">
              <a:solidFill>
                <a:srgbClr val="222222"/>
              </a:solidFill>
              <a:effectLst/>
              <a:latin typeface="Harding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222222"/>
                </a:solidFill>
                <a:effectLst/>
                <a:latin typeface="Harding"/>
              </a:rPr>
              <a:t>Lack of immune system: 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Harding"/>
              </a:rPr>
              <a:t>PDXs require immunodeficient mice, preventing interrogation of immune–tumor interactions and limiting immunotherapy studies.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222222"/>
                </a:solidFill>
                <a:effectLst/>
                <a:latin typeface="Harding"/>
              </a:rPr>
              <a:t>Engraftment bias: 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Harding"/>
              </a:rPr>
              <a:t>Not all patient tumors successfully engraft; more aggressive subtypes are overrepresented, skewing results.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222222"/>
                </a:solidFill>
                <a:effectLst/>
                <a:latin typeface="Harding"/>
              </a:rPr>
              <a:t>Time and cost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Harding"/>
              </a:rPr>
              <a:t>: Establishing and expanding PDX lines is slow and resource-intensive, delaying preclinical testing.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222222"/>
                </a:solidFill>
                <a:effectLst/>
                <a:latin typeface="Harding"/>
              </a:rPr>
              <a:t>Genetic drift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Harding"/>
              </a:rPr>
              <a:t>: Over passages, PDXs can accumulate mouse-specific adaptations or diverge from the patient’s original tumor.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222222"/>
                </a:solidFill>
                <a:effectLst/>
                <a:latin typeface="Harding"/>
              </a:rPr>
              <a:t>Stroma replacement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Harding"/>
              </a:rPr>
              <a:t>: Human stromal components are gradually replaced by murine stroma, altering the tumor microenvironment.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222222"/>
                </a:solidFill>
                <a:effectLst/>
                <a:latin typeface="Harding"/>
              </a:rPr>
              <a:t>Limited scalability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Harding"/>
              </a:rPr>
              <a:t>: Difficult to model large patient cohorts or perform high-throughput studies due to cost and engraftment variability.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222222"/>
                </a:solidFill>
                <a:effectLst/>
                <a:latin typeface="Harding"/>
              </a:rPr>
              <a:t>Logistical hurdles: 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Harding"/>
              </a:rPr>
              <a:t>Reliance on fresh patient tissue and immunodeficient animals increases complexity.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2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03F2-7EDA-8A02-19C6-AD69C71C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BB09-C8C0-FBEA-681E-53E9F6441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94AFB-784E-CB19-F51A-4C40B197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C4D76B-A6BD-BE22-6CD1-EC62AF69D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75428"/>
              </p:ext>
            </p:extLst>
          </p:nvPr>
        </p:nvGraphicFramePr>
        <p:xfrm>
          <a:off x="-4539" y="250740"/>
          <a:ext cx="9148539" cy="492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8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879">
                <a:tc>
                  <a:txBody>
                    <a:bodyPr/>
                    <a:lstStyle/>
                    <a:p>
                      <a:pPr algn="ctr"/>
                      <a:r>
                        <a:rPr sz="14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/>
                        <a:t>PDX (Patient-Derived Xenograft)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/>
                        <a:t>GEMM (Genetically Engineered Mouse Model)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dirty="0"/>
                        <a:t>Syngeneic </a:t>
                      </a:r>
                      <a:r>
                        <a:rPr lang="en-US" sz="1400" dirty="0"/>
                        <a:t>or Somatic </a:t>
                      </a:r>
                      <a:r>
                        <a:rPr sz="1400" dirty="0"/>
                        <a:t>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7757">
                <a:tc>
                  <a:txBody>
                    <a:bodyPr/>
                    <a:lstStyle/>
                    <a:p>
                      <a:pPr algn="ctr"/>
                      <a:r>
                        <a:rPr sz="1200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/>
                        <a:t>• Retain human tumor genetics &amp; heterogeneity</a:t>
                      </a:r>
                    </a:p>
                    <a:p>
                      <a:pPr algn="ctr"/>
                      <a:r>
                        <a:rPr sz="1200" dirty="0"/>
                        <a:t>• Clinically relevant, patient-derived</a:t>
                      </a:r>
                    </a:p>
                    <a:p>
                      <a:pPr algn="ctr"/>
                      <a:r>
                        <a:rPr sz="1200" dirty="0"/>
                        <a:t>• Useful for targeted therapy testing</a:t>
                      </a:r>
                    </a:p>
                    <a:p>
                      <a:pPr algn="ctr"/>
                      <a:r>
                        <a:rPr sz="1200" dirty="0"/>
                        <a:t>• Captures intra-/inter-tumor variability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/>
                        <a:t>• Tumors arise de novo in immunocompetent host</a:t>
                      </a:r>
                    </a:p>
                    <a:p>
                      <a:pPr algn="ctr"/>
                      <a:r>
                        <a:rPr sz="1200"/>
                        <a:t>• Models natural initiation &amp; progression</a:t>
                      </a:r>
                    </a:p>
                    <a:p>
                      <a:pPr algn="ctr"/>
                      <a:r>
                        <a:rPr sz="1200"/>
                        <a:t>• Compatible with immune studies (incl. immunotherapy)</a:t>
                      </a:r>
                    </a:p>
                    <a:p>
                      <a:pPr algn="ctr"/>
                      <a:r>
                        <a:rPr sz="1200"/>
                        <a:t>• Highly reproducible &amp; scalable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/>
                        <a:t>• Fully immunocompetent host (intact immune system)</a:t>
                      </a:r>
                    </a:p>
                    <a:p>
                      <a:pPr algn="ctr"/>
                      <a:r>
                        <a:rPr sz="1200"/>
                        <a:t>• Rapid, inexpensive, and reproducible</a:t>
                      </a:r>
                    </a:p>
                    <a:p>
                      <a:pPr algn="ctr"/>
                      <a:r>
                        <a:rPr sz="1200"/>
                        <a:t>• Widely used for immunotherapy testing</a:t>
                      </a:r>
                    </a:p>
                    <a:p>
                      <a:pPr algn="ctr"/>
                      <a:r>
                        <a:rPr sz="1200"/>
                        <a:t>• Scalable for large cohorts/high-throughput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6375">
                <a:tc>
                  <a:txBody>
                    <a:bodyPr/>
                    <a:lstStyle/>
                    <a:p>
                      <a:pPr algn="ctr"/>
                      <a:r>
                        <a:rPr sz="1200" dirty="0"/>
                        <a:t>Cons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/>
                        <a:t>• Require immunodeficient mice (no immune studies)</a:t>
                      </a:r>
                    </a:p>
                    <a:p>
                      <a:pPr algn="ctr"/>
                      <a:r>
                        <a:rPr sz="1200" dirty="0"/>
                        <a:t>• Engraftment bias toward aggressive tumors</a:t>
                      </a:r>
                    </a:p>
                    <a:p>
                      <a:pPr algn="ctr"/>
                      <a:r>
                        <a:rPr sz="1200" dirty="0"/>
                        <a:t>• Time-consuming &amp; costly</a:t>
                      </a:r>
                    </a:p>
                    <a:p>
                      <a:pPr algn="ctr"/>
                      <a:r>
                        <a:rPr sz="1200" dirty="0"/>
                        <a:t>• Human stroma replaced by mouse stroma</a:t>
                      </a:r>
                    </a:p>
                    <a:p>
                      <a:pPr algn="ctr"/>
                      <a:r>
                        <a:rPr sz="1200" dirty="0"/>
                        <a:t>• Genetic drift over passages</a:t>
                      </a:r>
                    </a:p>
                    <a:p>
                      <a:pPr algn="ctr"/>
                      <a:r>
                        <a:rPr sz="1200" dirty="0"/>
                        <a:t>• Limited 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/>
                        <a:t>• Time/resource-intensive breeding &amp; crosses</a:t>
                      </a:r>
                    </a:p>
                    <a:p>
                      <a:pPr algn="ctr"/>
                      <a:r>
                        <a:rPr sz="1200" dirty="0"/>
                        <a:t>• Limited tumor genotype spectrum</a:t>
                      </a:r>
                    </a:p>
                    <a:p>
                      <a:pPr algn="ctr"/>
                      <a:r>
                        <a:rPr sz="1200" dirty="0"/>
                        <a:t>• Less human-relevant heterogeneity</a:t>
                      </a:r>
                    </a:p>
                    <a:p>
                      <a:pPr algn="ctr"/>
                      <a:r>
                        <a:rPr sz="1200" dirty="0"/>
                        <a:t>• May not capture late-stage/metastatic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/>
                        <a:t>• Tumors are murine, not human (limited clinical relevance)</a:t>
                      </a:r>
                    </a:p>
                    <a:p>
                      <a:pPr algn="ctr"/>
                      <a:r>
                        <a:rPr sz="1200" dirty="0"/>
                        <a:t>• Do not reflect patient tumor heterogeneity</a:t>
                      </a:r>
                    </a:p>
                    <a:p>
                      <a:pPr algn="ctr"/>
                      <a:r>
                        <a:rPr sz="1200" dirty="0"/>
                        <a:t>• Faster growth kinetics than human cancers</a:t>
                      </a:r>
                    </a:p>
                    <a:p>
                      <a:pPr algn="ctr"/>
                      <a:r>
                        <a:rPr sz="1200" dirty="0"/>
                        <a:t>• Limited translational predictive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335">
                <a:tc>
                  <a:txBody>
                    <a:bodyPr/>
                    <a:lstStyle/>
                    <a:p>
                      <a:pPr algn="ctr"/>
                      <a:r>
                        <a:rPr sz="1200"/>
                        <a:t>Best Used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/>
                        <a:t>• Testing targeted therapies</a:t>
                      </a:r>
                    </a:p>
                    <a:p>
                      <a:pPr algn="ctr"/>
                      <a:r>
                        <a:rPr sz="1200"/>
                        <a:t>• Capturing patient heterogeneity</a:t>
                      </a:r>
                    </a:p>
                    <a:p>
                      <a:pPr algn="ctr"/>
                      <a:r>
                        <a:rPr sz="1200"/>
                        <a:t>• Translational drug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/>
                        <a:t>• Mechanistic studies of tumor initiation</a:t>
                      </a:r>
                    </a:p>
                    <a:p>
                      <a:pPr algn="ctr"/>
                      <a:r>
                        <a:rPr sz="1200"/>
                        <a:t>• Genetics-driven hypotheses</a:t>
                      </a:r>
                    </a:p>
                    <a:p>
                      <a:pPr algn="ctr"/>
                      <a:r>
                        <a:rPr sz="1200"/>
                        <a:t>• Immunocompetent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/>
                        <a:t>• Immunotherapy screening</a:t>
                      </a:r>
                    </a:p>
                    <a:p>
                      <a:pPr algn="ctr"/>
                      <a:r>
                        <a:rPr sz="1200" dirty="0"/>
                        <a:t>• Rapid, scalable preclinical studies</a:t>
                      </a:r>
                    </a:p>
                    <a:p>
                      <a:pPr algn="ctr"/>
                      <a:r>
                        <a:rPr sz="1200" dirty="0"/>
                        <a:t>• Cost-effective high-throughput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25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RENCA Syngeneic Model in Kidney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94" y="1002154"/>
            <a:ext cx="5311798" cy="3023309"/>
          </a:xfrm>
        </p:spPr>
        <p:txBody>
          <a:bodyPr>
            <a:normAutofit fontScale="62500" lnSpcReduction="20000"/>
          </a:bodyPr>
          <a:lstStyle/>
          <a:p>
            <a:r>
              <a:rPr dirty="0"/>
              <a:t>Origin:</a:t>
            </a:r>
          </a:p>
          <a:p>
            <a:pPr lvl="1"/>
            <a:r>
              <a:rPr dirty="0"/>
              <a:t>Derived in 1973 from a spontaneous renal cortical adenocarcinoma in BALB/c mouse.</a:t>
            </a:r>
          </a:p>
          <a:p>
            <a:pPr lvl="1"/>
            <a:r>
              <a:rPr dirty="0"/>
              <a:t>Maintained as a transplantable murine cell line.</a:t>
            </a:r>
          </a:p>
          <a:p>
            <a:pPr lvl="1"/>
            <a:r>
              <a:rPr dirty="0"/>
              <a:t>Histology resembles poorly differentiated renal carcinoma.</a:t>
            </a:r>
          </a:p>
          <a:p>
            <a:r>
              <a:rPr dirty="0"/>
              <a:t>Uses:</a:t>
            </a:r>
          </a:p>
          <a:p>
            <a:pPr lvl="1"/>
            <a:r>
              <a:rPr dirty="0"/>
              <a:t>Widely used in preclinical immuno-oncology (checkpoint inhibitors, vaccines, adoptive T cells).</a:t>
            </a:r>
          </a:p>
          <a:p>
            <a:pPr lvl="1"/>
            <a:r>
              <a:rPr dirty="0"/>
              <a:t>Metastasis models: </a:t>
            </a:r>
            <a:r>
              <a:rPr dirty="0" err="1"/>
              <a:t>subQ</a:t>
            </a:r>
            <a:r>
              <a:rPr dirty="0"/>
              <a:t> (local growth), orthotopic (kidney + metastasis), IV/intracardiac (experimental metastasis).</a:t>
            </a:r>
          </a:p>
          <a:p>
            <a:pPr lvl="1"/>
            <a:r>
              <a:rPr dirty="0"/>
              <a:t>Drug testing platform for chemotherapy, targeted therapy, and immunotherapy.</a:t>
            </a:r>
          </a:p>
          <a:p>
            <a:pPr lvl="1"/>
            <a:r>
              <a:rPr dirty="0"/>
              <a:t>Studying angiogenesis, tumor–immune interactions, microenvironment.</a:t>
            </a:r>
          </a:p>
          <a:p>
            <a:r>
              <a:rPr dirty="0"/>
              <a:t>Problems:</a:t>
            </a:r>
          </a:p>
          <a:p>
            <a:pPr lvl="1"/>
            <a:r>
              <a:rPr dirty="0"/>
              <a:t>Murine origin </a:t>
            </a:r>
            <a:r>
              <a:rPr dirty="0">
                <a:solidFill>
                  <a:srgbClr val="FF0000"/>
                </a:solidFill>
              </a:rPr>
              <a:t>– lacks human RCC genetics (no VHL/HIF alterations).</a:t>
            </a:r>
          </a:p>
          <a:p>
            <a:pPr lvl="1"/>
            <a:r>
              <a:rPr dirty="0"/>
              <a:t>Aggressive growth kinetics, less clinically relevant timelines.</a:t>
            </a:r>
          </a:p>
          <a:p>
            <a:pPr lvl="1"/>
            <a:r>
              <a:rPr dirty="0"/>
              <a:t>Histology does not fully mimic human clear cell RCC.</a:t>
            </a:r>
          </a:p>
          <a:p>
            <a:pPr lvl="1"/>
            <a:r>
              <a:rPr dirty="0"/>
              <a:t>Limited translational predictability – effective preclinical therapies often fail clinically.</a:t>
            </a:r>
          </a:p>
          <a:p>
            <a:pPr lvl="1"/>
            <a:r>
              <a:rPr dirty="0"/>
              <a:t>Restricted to BALB/c strain.</a:t>
            </a:r>
          </a:p>
        </p:txBody>
      </p:sp>
      <p:pic>
        <p:nvPicPr>
          <p:cNvPr id="1026" name="Picture 2" descr="Fig. 6">
            <a:extLst>
              <a:ext uri="{FF2B5EF4-FFF2-40B4-BE49-F238E27FC236}">
                <a16:creationId xmlns:a16="http://schemas.microsoft.com/office/drawing/2014/main" id="{E34238AA-A563-03E2-DAA4-397DAD868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1"/>
          <a:stretch/>
        </p:blipFill>
        <p:spPr bwMode="auto">
          <a:xfrm>
            <a:off x="6461420" y="1069411"/>
            <a:ext cx="2008129" cy="15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g. 6">
            <a:extLst>
              <a:ext uri="{FF2B5EF4-FFF2-40B4-BE49-F238E27FC236}">
                <a16:creationId xmlns:a16="http://schemas.microsoft.com/office/drawing/2014/main" id="{397B607D-5393-D249-7B3C-EB40B0FFF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1"/>
          <a:stretch/>
        </p:blipFill>
        <p:spPr bwMode="auto">
          <a:xfrm>
            <a:off x="6461419" y="2669900"/>
            <a:ext cx="2008129" cy="15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70AB-12F7-2075-054E-8FE6755E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EED8BA-CB0E-E58B-3594-4E2A20E6D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743" t="10297" r="18819" b="56434"/>
          <a:stretch/>
        </p:blipFill>
        <p:spPr>
          <a:xfrm>
            <a:off x="223454" y="28505"/>
            <a:ext cx="3425075" cy="123990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1F3FE-3A85-DE8F-3661-D49B1398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E0E9D-923F-D0F8-62B4-188ED26A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64" t="10431" r="23405" b="5335"/>
          <a:stretch/>
        </p:blipFill>
        <p:spPr>
          <a:xfrm>
            <a:off x="108856" y="1448638"/>
            <a:ext cx="3425372" cy="3296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5142A1-9FBE-AA92-C8A4-24C0EF25E3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86" t="13110" r="22138" b="39386"/>
          <a:stretch/>
        </p:blipFill>
        <p:spPr>
          <a:xfrm>
            <a:off x="4254952" y="274638"/>
            <a:ext cx="3653974" cy="1951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BCEDD0-EB70-6011-649E-2F9B1A262B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924" t="13251" r="23003" b="15512"/>
          <a:stretch/>
        </p:blipFill>
        <p:spPr>
          <a:xfrm>
            <a:off x="4516516" y="2226126"/>
            <a:ext cx="3130845" cy="25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5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2FFC-EEC7-48EC-9607-0C826CBA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somatic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E1982-6E7E-5634-C05B-D2AC697CD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Tumor Cell Line Derivation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Source:</a:t>
            </a:r>
            <a:r>
              <a:rPr lang="en-US" dirty="0"/>
              <a:t> Tumors are induced in mice (chemically, virally, or genetically) and tumor cells are harvested to establish </a:t>
            </a:r>
            <a:r>
              <a:rPr lang="en-US" b="1" dirty="0"/>
              <a:t>murine cancer cell lines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In vivo editing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Ex vivo editing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Key Point:</a:t>
            </a:r>
            <a:r>
              <a:rPr lang="en-US" dirty="0"/>
              <a:t> Once established, these lines can be propagated indefinitely and used across experiments.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039E4-85F2-B368-1514-5C5E9D55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2180-90AF-6513-6A34-22164809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5C788-88B2-4866-062F-8C9C25021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59A7C-BC66-29C2-9532-9695F48A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Lima et al Front </a:t>
            </a:r>
            <a:r>
              <a:rPr lang="en-US" dirty="0" err="1"/>
              <a:t>Onc</a:t>
            </a:r>
            <a:r>
              <a:rPr lang="en-US" dirty="0"/>
              <a:t> 2021</a:t>
            </a:r>
          </a:p>
        </p:txBody>
      </p:sp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id="{1D4AA288-5B55-C66C-6968-3E97CF61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38" y="126124"/>
            <a:ext cx="6347559" cy="43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9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7D87-B36D-B698-0C61-350875D7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Ex-vivo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B3110-2046-8708-E796-83208039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4"/>
            <a:ext cx="3785695" cy="276432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Genetically Defined Murine Tumors Transplanted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Tumor cells can be </a:t>
            </a:r>
            <a:r>
              <a:rPr lang="en-US" b="1" dirty="0"/>
              <a:t>engineered ex vivo</a:t>
            </a:r>
            <a:r>
              <a:rPr lang="en-US" dirty="0"/>
              <a:t> (e.g., CRISPR/Cas9, shRNA, transposon) to introduce specific oncogenes or delete tumor suppressors.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Modified tumor cells are then transplanted into syngeneic hosts.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Advantage:</a:t>
            </a:r>
            <a:r>
              <a:rPr lang="en-US" dirty="0"/>
              <a:t> Models specific driver mutations in an immunocompetent setting.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53D4C-45B1-9D89-A6B1-A2123164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id="{3A4DC959-C91D-563D-3A61-F1BE0418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9465"/>
            <a:ext cx="4226526" cy="17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2E936-EDD1-591E-CEB5-AC4461EB3F9E}"/>
              </a:ext>
            </a:extLst>
          </p:cNvPr>
          <p:cNvSpPr txBox="1"/>
          <p:nvPr/>
        </p:nvSpPr>
        <p:spPr>
          <a:xfrm>
            <a:off x="5087007" y="3920359"/>
            <a:ext cx="470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Leibold</a:t>
            </a:r>
            <a:r>
              <a:rPr lang="en-US" sz="1400" dirty="0"/>
              <a:t> et al </a:t>
            </a:r>
            <a:r>
              <a:rPr lang="en-US" sz="1400" i="1" dirty="0"/>
              <a:t>Nat Cancer </a:t>
            </a:r>
            <a:r>
              <a:rPr lang="en-US" sz="14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1630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C976-E9DB-2E26-C2BA-E60E487B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LVRCC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950B5-0AD8-2A01-BDAC-9A44333F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igure 6. The novel electroporation-derived ccRCC syngeneic model is metastatic and transcriptomically resembles the human stromal/proliferative ccRCC molecular subtype. A, Schematic of the ccRCC syngeneic cell line development using electroporation of somatic tissues. Photo (B), hematoxylin and eosin (H&amp;E; C), and IHC (D) of the parental kidney tumor and surrounding normal kidney. E, Western blot of the electroporation-derived LVRCC67 cell line; RenCa and NIH3T3 cells were used as controls. H&amp;E of lung (F) or liver (G) metastatic nodules following subcutaneous injection of LVRCC67 cells into WT C57BL/6 mice. H, Heat map of ssGSEA scores in LVRCC67 tumors compared with normal kidney cortex samples from WT C57BL/6 mice. Red arrows indicate the tumor area. Scale bars, 100 μm. The schematic was made with BioRender.">
            <a:extLst>
              <a:ext uri="{FF2B5EF4-FFF2-40B4-BE49-F238E27FC236}">
                <a16:creationId xmlns:a16="http://schemas.microsoft.com/office/drawing/2014/main" id="{AC42B7D0-52C6-1AFA-14B0-A8347ADC9E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28"/>
          <a:stretch/>
        </p:blipFill>
        <p:spPr bwMode="auto">
          <a:xfrm>
            <a:off x="151893" y="1598409"/>
            <a:ext cx="5068313" cy="195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gure 6. The novel electroporation-derived ccRCC syngeneic model is metastatic and transcriptomically resembles the human stromal/proliferative ccRCC molecular subtype. A, Schematic of the ccRCC syngeneic cell line development using electroporation of somatic tissues. Photo (B), hematoxylin and eosin (H&amp;E; C), and IHC (D) of the parental kidney tumor and surrounding normal kidney. E, Western blot of the electroporation-derived LVRCC67 cell line; RenCa and NIH3T3 cells were used as controls. H&amp;E of lung (F) or liver (G) metastatic nodules following subcutaneous injection of LVRCC67 cells into WT C57BL/6 mice. H, Heat map of ssGSEA scores in LVRCC67 tumors compared with normal kidney cortex samples from WT C57BL/6 mice. Red arrows indicate the tumor area. Scale bars, 100 μm. The schematic was made with BioRender.">
            <a:extLst>
              <a:ext uri="{FF2B5EF4-FFF2-40B4-BE49-F238E27FC236}">
                <a16:creationId xmlns:a16="http://schemas.microsoft.com/office/drawing/2014/main" id="{ACD8CE77-983D-8083-9C89-5CC73CE75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1"/>
          <a:stretch/>
        </p:blipFill>
        <p:spPr bwMode="auto">
          <a:xfrm>
            <a:off x="5568746" y="987925"/>
            <a:ext cx="3218081" cy="357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B511FF-457F-DA2D-798E-AD9FB6BEAAB8}"/>
              </a:ext>
            </a:extLst>
          </p:cNvPr>
          <p:cNvSpPr txBox="1"/>
          <p:nvPr/>
        </p:nvSpPr>
        <p:spPr>
          <a:xfrm>
            <a:off x="800911" y="4151558"/>
            <a:ext cx="401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Rappold, </a:t>
            </a:r>
            <a:r>
              <a:rPr lang="en-US" sz="1600" dirty="0" err="1"/>
              <a:t>Voung</a:t>
            </a:r>
            <a:r>
              <a:rPr lang="en-US" sz="1600" dirty="0"/>
              <a:t> et al </a:t>
            </a:r>
            <a:r>
              <a:rPr lang="en-US" sz="1600" dirty="0" err="1"/>
              <a:t>Canc</a:t>
            </a:r>
            <a:r>
              <a:rPr lang="en-US" sz="1600" dirty="0"/>
              <a:t> Disc 2022</a:t>
            </a:r>
          </a:p>
        </p:txBody>
      </p:sp>
    </p:spTree>
    <p:extLst>
      <p:ext uri="{BB962C8B-B14F-4D97-AF65-F5344CB8AC3E}">
        <p14:creationId xmlns:p14="http://schemas.microsoft.com/office/powerpoint/2010/main" val="15118597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CUSTOM DESIGN" val="LHzgk4jD"/>
  <p:tag name="ARTICULATE_SLIDE_COUNT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1e808f-178e-43c1-8cca-755615fcbfb6">
      <Terms xmlns="http://schemas.microsoft.com/office/infopath/2007/PartnerControls"/>
    </lcf76f155ced4ddcb4097134ff3c332f>
    <TaxCatchAll xmlns="88fbf2b3-b6e9-4dd0-ac43-bdc39fdcaa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9F3FE07BA0A94A89D3E93940215924" ma:contentTypeVersion="16" ma:contentTypeDescription="Create a new document." ma:contentTypeScope="" ma:versionID="babf792198b238f32d314d53906631d1">
  <xsd:schema xmlns:xsd="http://www.w3.org/2001/XMLSchema" xmlns:xs="http://www.w3.org/2001/XMLSchema" xmlns:p="http://schemas.microsoft.com/office/2006/metadata/properties" xmlns:ns2="d71e808f-178e-43c1-8cca-755615fcbfb6" xmlns:ns3="88fbf2b3-b6e9-4dd0-ac43-bdc39fdcaa4a" targetNamespace="http://schemas.microsoft.com/office/2006/metadata/properties" ma:root="true" ma:fieldsID="4947edc9907f557684bbc6bd8d28915a" ns2:_="" ns3:_="">
    <xsd:import namespace="d71e808f-178e-43c1-8cca-755615fcbfb6"/>
    <xsd:import namespace="88fbf2b3-b6e9-4dd0-ac43-bdc39fdcaa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e808f-178e-43c1-8cca-755615fcb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477404b-e3f2-4a42-ad75-ca5940afb3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bf2b3-b6e9-4dd0-ac43-bdc39fdcaa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dbeed0e-646e-4be8-934d-79d17a54964b}" ma:internalName="TaxCatchAll" ma:showField="CatchAllData" ma:web="88fbf2b3-b6e9-4dd0-ac43-bdc39fdcaa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9D838C-B2CE-49EB-8EF5-0244DCB6DEB8}">
  <ds:schemaRefs>
    <ds:schemaRef ds:uri="http://schemas.microsoft.com/office/infopath/2007/PartnerControls"/>
    <ds:schemaRef ds:uri="f5de9215-86bc-4059-b445-233b46b31a6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f65bd33f-4642-4d95-937d-1ab46361a753"/>
    <ds:schemaRef ds:uri="http://www.w3.org/XML/1998/namespace"/>
    <ds:schemaRef ds:uri="d71e808f-178e-43c1-8cca-755615fcbfb6"/>
    <ds:schemaRef ds:uri="88fbf2b3-b6e9-4dd0-ac43-bdc39fdcaa4a"/>
  </ds:schemaRefs>
</ds:datastoreItem>
</file>

<file path=customXml/itemProps2.xml><?xml version="1.0" encoding="utf-8"?>
<ds:datastoreItem xmlns:ds="http://schemas.openxmlformats.org/officeDocument/2006/customXml" ds:itemID="{F00373B8-AE84-45BC-862C-29B87A2FD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1e808f-178e-43c1-8cca-755615fcbfb6"/>
    <ds:schemaRef ds:uri="88fbf2b3-b6e9-4dd0-ac43-bdc39fdcaa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C49E0C-8BC8-429A-A331-E80CF21ABB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957</Words>
  <Application>Microsoft Office PowerPoint</Application>
  <PresentationFormat>Custom</PresentationFormat>
  <Paragraphs>194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PowerPoint Presentation</vt:lpstr>
      <vt:lpstr>Why Somatic/Syngeneic Models </vt:lpstr>
      <vt:lpstr>PowerPoint Presentation</vt:lpstr>
      <vt:lpstr>RENCA Syngeneic Model in Kidney Cancer</vt:lpstr>
      <vt:lpstr>PowerPoint Presentation</vt:lpstr>
      <vt:lpstr>Techniques for somatic models</vt:lpstr>
      <vt:lpstr>PowerPoint Presentation</vt:lpstr>
      <vt:lpstr>Ex-vivo engineering</vt:lpstr>
      <vt:lpstr>LVRCC</vt:lpstr>
      <vt:lpstr>Editing cell of origin ev-vivo</vt:lpstr>
      <vt:lpstr>Location of implantation can impact TME</vt:lpstr>
      <vt:lpstr>PowerPoint Presentation</vt:lpstr>
      <vt:lpstr>PowerPoint Presentation</vt:lpstr>
      <vt:lpstr>Conclusion</vt:lpstr>
    </vt:vector>
  </TitlesOfParts>
  <Company>Intellisphere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Brady, Kristen</dc:creator>
  <cp:lastModifiedBy>Hakimi, A Ari</cp:lastModifiedBy>
  <cp:revision>11</cp:revision>
  <dcterms:modified xsi:type="dcterms:W3CDTF">2026-01-24T19:38:41Z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0x010100679F3FE07BA0A94A89D3E93940215924</vt:lpwstr>
  </property>
  <property fmtid="{D5CDD505-2E9C-101B-9397-08002B2CF9AE}" pid="3" name="MediaServiceImageTags">
    <vt:lpwstr/>
  </property>
  <property fmtid="{D5CDD505-2E9C-101B-9397-08002B2CF9AE}" pid="4" name="ArticulateGUID">
    <vt:lpwstr>DC9FE91D-D808-46BA-94E9-50026ECCADB3</vt:lpwstr>
  </property>
  <property fmtid="{D5CDD505-2E9C-101B-9397-08002B2CF9AE}" pid="5" name="ArticulatePath">
    <vt:lpwstr>https://smithbucklin.sharepoint.com/sites/TFFProjects/Shared Documents/9421 - IKCS - 2025-2027 NA and EU/2025 IKCS North America/05 Learner Awareness Materials/PPT Template/IKCSNA25 Speaker PPT Template</vt:lpwstr>
  </property>
</Properties>
</file>